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7.xml" ContentType="application/vnd.openxmlformats-officedocument.theme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6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7" r:id="rId2"/>
    <p:sldMasterId id="2147483821" r:id="rId3"/>
    <p:sldMasterId id="2147483884" r:id="rId4"/>
    <p:sldMasterId id="2147483896" r:id="rId5"/>
    <p:sldMasterId id="2147483908" r:id="rId6"/>
    <p:sldMasterId id="2147483920" r:id="rId7"/>
    <p:sldMasterId id="2147483933" r:id="rId8"/>
    <p:sldMasterId id="2147483936" r:id="rId9"/>
    <p:sldMasterId id="2147484057" r:id="rId10"/>
    <p:sldMasterId id="2147484124" r:id="rId11"/>
    <p:sldMasterId id="2147484136" r:id="rId12"/>
    <p:sldMasterId id="2147484148" r:id="rId13"/>
    <p:sldMasterId id="2147484160" r:id="rId14"/>
    <p:sldMasterId id="2147484382" r:id="rId15"/>
    <p:sldMasterId id="2147484448" r:id="rId16"/>
    <p:sldMasterId id="2147484514" r:id="rId17"/>
  </p:sldMasterIdLst>
  <p:notesMasterIdLst>
    <p:notesMasterId r:id="rId26"/>
  </p:notesMasterIdLst>
  <p:sldIdLst>
    <p:sldId id="566" r:id="rId18"/>
    <p:sldId id="413" r:id="rId19"/>
    <p:sldId id="340" r:id="rId20"/>
    <p:sldId id="560" r:id="rId21"/>
    <p:sldId id="561" r:id="rId22"/>
    <p:sldId id="567" r:id="rId23"/>
    <p:sldId id="565" r:id="rId24"/>
    <p:sldId id="568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077"/>
    <a:srgbClr val="075493"/>
    <a:srgbClr val="00385D"/>
    <a:srgbClr val="4BC7FF"/>
    <a:srgbClr val="B9E9FF"/>
    <a:srgbClr val="0000FF"/>
    <a:srgbClr val="808080"/>
    <a:srgbClr val="4F81BD"/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600" autoAdjust="0"/>
  </p:normalViewPr>
  <p:slideViewPr>
    <p:cSldViewPr>
      <p:cViewPr>
        <p:scale>
          <a:sx n="106" d="100"/>
          <a:sy n="106" d="100"/>
        </p:scale>
        <p:origin x="-124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459D-1145-47E7-AD23-D6CE0C9A981A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C276-C890-42CF-9738-2A46D75E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9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7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5906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арина\Седова Н.Г\фон презинтации-3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3"/>
          <a:stretch>
            <a:fillRect/>
          </a:stretch>
        </p:blipFill>
        <p:spPr bwMode="auto">
          <a:xfrm>
            <a:off x="0" y="3952875"/>
            <a:ext cx="9144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5400000">
            <a:off x="7947820" y="6133306"/>
            <a:ext cx="1439862" cy="31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10800000" flipH="1">
            <a:off x="-6350" y="6677025"/>
            <a:ext cx="9144000" cy="1588"/>
          </a:xfrm>
          <a:prstGeom prst="line">
            <a:avLst/>
          </a:prstGeom>
          <a:ln w="1270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-15875" y="6586538"/>
            <a:ext cx="9180513" cy="1587"/>
          </a:xfrm>
          <a:prstGeom prst="line">
            <a:avLst/>
          </a:prstGeom>
          <a:ln w="9525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7880351" y="6132512"/>
            <a:ext cx="1441450" cy="3175"/>
          </a:xfrm>
          <a:prstGeom prst="line">
            <a:avLst/>
          </a:prstGeom>
          <a:ln w="476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273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46A1-8B43-4112-83D4-E40F183DA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087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2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10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24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2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70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3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36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9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42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0458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4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087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0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336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6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734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24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50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30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7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4080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37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14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8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7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70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79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14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7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81494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78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10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64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8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12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2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77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276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5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4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6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79887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95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423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120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189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274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71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245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75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42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0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26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096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5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64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03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35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51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32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EC75DF-6DA1-49E4-8DAC-FAC59F5014A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>
              <a:defRPr/>
            </a:pPr>
            <a:fld id="{AF528B6D-1001-487C-8FFE-85B114390330}" type="slidenum">
              <a:rPr lang="ru-RU" sz="1000" b="1" kern="0" smtClean="0">
                <a:solidFill>
                  <a:srgbClr val="3C3C3C"/>
                </a:solidFill>
                <a:latin typeface="Arial"/>
              </a:rPr>
              <a:pPr>
                <a:defRPr/>
              </a:pPr>
              <a:t>‹#›</a:t>
            </a:fld>
            <a:endParaRPr lang="ru-RU" sz="1000" b="1" kern="0" dirty="0" smtClean="0">
              <a:solidFill>
                <a:srgbClr val="3C3C3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8124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90506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33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69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678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2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64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64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14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70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7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42109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44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71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42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878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606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12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10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91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19192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75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019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473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24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2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50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95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73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93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9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727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72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3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06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073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861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00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423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80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679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0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9163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301278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36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64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2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15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6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95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088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90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988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3984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288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17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361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4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697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80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888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4368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03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6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351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37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365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3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02.11.2018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49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36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989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9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07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8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07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107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550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544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829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75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255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310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433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581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7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37589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965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374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80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197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17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801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3054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68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030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90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88644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7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3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35869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405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499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471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491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651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596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0173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3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41227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8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1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1923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4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7160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6867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9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86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261153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8" y="364492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0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3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0253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3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3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7357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5375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899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4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40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40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40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051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9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43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3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75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61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939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2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2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2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69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9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578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3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3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3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3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8952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72657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7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27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9" y="292495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5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1622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7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58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4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479744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298600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4005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3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384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9" y="3293456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15205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078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398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3290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6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0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2693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261153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8" y="364492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6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9" y="292495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05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718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8131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3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5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435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9436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7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8642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398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3458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36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9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42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5640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7402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043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4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6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8983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5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0801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0570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2456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9513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942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3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5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31815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234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7873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8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8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1504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88644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7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3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2065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41227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8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1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0299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4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4407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3619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9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1031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43" y="4797446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96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251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3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2021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3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3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148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69461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3894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4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40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40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40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8749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9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43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3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75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61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437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2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2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2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689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9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6130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3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3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3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3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7697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72657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7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45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7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03510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5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1590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6918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96661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7203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479744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456159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4889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3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1766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9" y="3293456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8651744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41858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911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vmlDrawing" Target="../drawings/vmlDrawing2.v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498193677"/>
              </p:ext>
            </p:extLst>
          </p:nvPr>
        </p:nvGraphicFramePr>
        <p:xfrm>
          <a:off x="1599" y="16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99" y="16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2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56"/>
            </p:custDataLst>
            <p:extLst/>
          </p:nvPr>
        </p:nvGraphicFramePr>
        <p:xfrm>
          <a:off x="1599" y="16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7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99" y="16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935" r:id="rId5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4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42489" y="6485626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4687" y="2158172"/>
            <a:ext cx="8693150" cy="23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Обязательная информация,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представляемая в презентации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 закрытию НИР/ОКР в целом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 НКС</a:t>
            </a:r>
            <a:endParaRPr lang="ru-RU" altLang="ru-RU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13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42489" y="6485626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2234" y="1696186"/>
            <a:ext cx="8693150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НИР (ОКР</a:t>
            </a: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)«</a:t>
            </a:r>
            <a:r>
              <a:rPr lang="ru-RU" alt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alt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аименование темы</a:t>
            </a: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Шифр </a:t>
            </a:r>
            <a:r>
              <a:rPr lang="ru-RU" altLang="ru-RU" sz="20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chemeClr val="tx2"/>
                </a:solidFill>
              </a:rPr>
              <a:t>Государственный контракт № </a:t>
            </a:r>
            <a:r>
              <a:rPr lang="ru-RU" altLang="ru-RU" dirty="0" smtClean="0">
                <a:solidFill>
                  <a:schemeClr val="tx2"/>
                </a:solidFill>
              </a:rPr>
              <a:t>……………………… </a:t>
            </a:r>
            <a:r>
              <a:rPr lang="ru-RU" altLang="ru-RU" dirty="0">
                <a:solidFill>
                  <a:schemeClr val="tx2"/>
                </a:solidFill>
              </a:rPr>
              <a:t>от </a:t>
            </a:r>
            <a:r>
              <a:rPr lang="ru-RU" altLang="ru-RU" dirty="0" smtClean="0">
                <a:solidFill>
                  <a:schemeClr val="tx2"/>
                </a:solidFill>
              </a:rPr>
              <a:t>…………………..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96" y="40770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chemeClr val="tx2"/>
                </a:solidFill>
              </a:rPr>
              <a:t>Докладчик: руководитель работы  - должность, Ф.И.О.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cap="none" dirty="0" smtClean="0"/>
              <a:t>Название организации</a:t>
            </a:r>
            <a:endParaRPr lang="ru-RU" cap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6309320"/>
            <a:ext cx="2448272" cy="2765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месяц 2018</a:t>
            </a:r>
          </a:p>
        </p:txBody>
      </p:sp>
    </p:spTree>
    <p:extLst>
      <p:ext uri="{BB962C8B-B14F-4D97-AF65-F5344CB8AC3E}">
        <p14:creationId xmlns:p14="http://schemas.microsoft.com/office/powerpoint/2010/main" val="25658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3478" y="2780928"/>
            <a:ext cx="8676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Головной исполнитель  -  </a:t>
            </a:r>
            <a:r>
              <a:rPr lang="ru-RU" altLang="ru-RU" sz="1600" dirty="0" smtClean="0">
                <a:solidFill>
                  <a:schemeClr val="tx2"/>
                </a:solidFill>
              </a:rPr>
              <a:t>………………………………………….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562" y="3389415"/>
            <a:ext cx="863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</a:rPr>
              <a:t>Соисполнители</a:t>
            </a:r>
            <a:r>
              <a:rPr lang="ru-RU" altLang="ru-RU" sz="1600" dirty="0" smtClean="0">
                <a:solidFill>
                  <a:schemeClr val="tx2"/>
                </a:solidFill>
              </a:rPr>
              <a:t>:</a:t>
            </a:r>
            <a:r>
              <a:rPr lang="ru-RU" altLang="ru-RU" sz="1600" dirty="0" smtClean="0"/>
              <a:t>  …………………………………………………..</a:t>
            </a:r>
            <a:endParaRPr lang="ru-RU" sz="16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3478" y="4499704"/>
            <a:ext cx="7999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Сроки </a:t>
            </a:r>
            <a:r>
              <a:rPr lang="ru-RU" altLang="ru-RU" sz="1600" dirty="0" smtClean="0">
                <a:solidFill>
                  <a:schemeClr val="tx2"/>
                </a:solidFill>
              </a:rPr>
              <a:t>выполнения:    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месяц 20.. </a:t>
            </a:r>
            <a:r>
              <a:rPr lang="ru-RU" altLang="ru-RU" sz="1600" b="0" dirty="0">
                <a:solidFill>
                  <a:srgbClr val="000000"/>
                </a:solidFill>
              </a:rPr>
              <a:t>г. – 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месяц 20… </a:t>
            </a:r>
            <a:r>
              <a:rPr lang="ru-RU" altLang="ru-RU" sz="1600" b="0" dirty="0">
                <a:solidFill>
                  <a:srgbClr val="000000"/>
                </a:solidFill>
              </a:rPr>
              <a:t>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338" y="5073915"/>
            <a:ext cx="845054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</a:rPr>
              <a:t>Объем финансирования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(федеральный бюджет) </a:t>
            </a:r>
            <a:r>
              <a:rPr lang="ru-RU" altLang="ru-RU" dirty="0">
                <a:solidFill>
                  <a:srgbClr val="000000"/>
                </a:solidFill>
              </a:rPr>
              <a:t>– </a:t>
            </a:r>
            <a:r>
              <a:rPr lang="ru-RU" altLang="ru-RU" dirty="0" smtClean="0">
                <a:solidFill>
                  <a:srgbClr val="000000"/>
                </a:solidFill>
              </a:rPr>
              <a:t>……. </a:t>
            </a:r>
            <a:r>
              <a:rPr lang="ru-RU" altLang="ru-RU" dirty="0">
                <a:solidFill>
                  <a:srgbClr val="000000"/>
                </a:solidFill>
              </a:rPr>
              <a:t>млн </a:t>
            </a:r>
            <a:r>
              <a:rPr lang="ru-RU" altLang="ru-RU" dirty="0" smtClean="0">
                <a:solidFill>
                  <a:srgbClr val="000000"/>
                </a:solidFill>
              </a:rPr>
              <a:t>руб.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</a:rPr>
              <a:t>Внебюджетное финансирование </a:t>
            </a:r>
            <a:r>
              <a:rPr lang="ru-RU" altLang="ru-RU" dirty="0">
                <a:solidFill>
                  <a:srgbClr val="000000"/>
                </a:solidFill>
              </a:rPr>
              <a:t>–</a:t>
            </a:r>
            <a:r>
              <a:rPr lang="ru-RU" altLang="ru-RU" dirty="0" smtClean="0">
                <a:solidFill>
                  <a:srgbClr val="000000"/>
                </a:solidFill>
              </a:rPr>
              <a:t> ……млн руб.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602" y="1330222"/>
            <a:ext cx="863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Технологическое направление №…  Название направления</a:t>
            </a: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96952"/>
            <a:ext cx="8640960" cy="15542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ОСНОВНЫЕ ЗАДАЧИ: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Перечисляются задачи, согласно ТЗ.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ри большом количестве задач, указываются только самые главные;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…………;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…………………</a:t>
            </a:r>
            <a:endParaRPr lang="ru-RU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296543"/>
            <a:ext cx="864096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ЦЕЛЬ РАБОТЫ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Указывается цель работы, согласно ТЗ</a:t>
            </a:r>
            <a:endParaRPr lang="ru-RU" sz="16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endParaRPr lang="ru-RU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5941" y="1196752"/>
            <a:ext cx="8568952" cy="2369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ОСНОВНЫЕ ПРАКТИЧЕСКИЕ РЕЗУЛЬТАТЫ 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Указываются полученные в рамках темы главные результаты, имеющие практическое применение.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Обязательны иллюстрации, демонстрирующие результаты (опытные образцы, макеты и т.д. При наличии только отчетов – фотографии отчетов.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Если ОКР заканчивается опытным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образцом, необходимо указать Акт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об изготовлении опытного образца, Акт проведения приемочных испытаний опытного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образца.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Информация по результатам может занимать несколько слайдов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1" y="386104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0595" y="6238387"/>
            <a:ext cx="1364028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 dirty="0" smtClean="0">
                <a:solidFill>
                  <a:srgbClr val="004077"/>
                </a:solidFill>
              </a:rPr>
              <a:t>Рис. 1. Гортензия </a:t>
            </a:r>
          </a:p>
        </p:txBody>
      </p:sp>
    </p:spTree>
    <p:extLst>
      <p:ext uri="{BB962C8B-B14F-4D97-AF65-F5344CB8AC3E}">
        <p14:creationId xmlns:p14="http://schemas.microsoft.com/office/powerpoint/2010/main" val="21210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296543"/>
            <a:ext cx="8568952" cy="18774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РЕЗУЛЬТАТЫ НАУЧНО-ТЕХНИЧЕСКОЙ ДЕЯТЕЛЬНОСТИ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Указываются все РНТД, полученные в рамках реализации темы: изобретение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, полезная модель, промышленные образцы, программа для ЭВМ, база данных, секреты производства (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ноу-хау);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Рядом с названием РНТД в скобках указывается правообладатель и стадия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оформления документов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137697"/>
            <a:ext cx="85689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ОТЧЕТНЫЕ МАТЕРИАЛЫ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Перечисляются отчетные материалы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</a:pPr>
            <a:endParaRPr lang="ru-R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7338" y="5751000"/>
            <a:ext cx="856031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Оценка технико-экономической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эффективности использования результатов работ по теме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(показать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ожидаемый экономический эффект на фоне объема затраченных по Программе бюджетных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средств)</a:t>
            </a:r>
            <a:endParaRPr 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3466" y="4077594"/>
            <a:ext cx="863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Arial" charset="0"/>
              </a:rPr>
              <a:t>Состояние внедрения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результатов темы (в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разработку или технологию более высокого уровня, типы (проекты) судов или другой морской техники, предприятие, реализующее внедрение, год, трансфер технологии в другую отрасль или вид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техники, причина не реализации). Потенциальные потребители указываются как можно более конкретные. Возможность замещения импорта.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27628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Область применения и потенциальные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потребители: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37" y="5412446"/>
            <a:ext cx="857208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Эффективность использования результатов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работ: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137697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ИТОГИ РАСМОТРЕНИЯ ЗАКРЫТИЯ ТЕМЫ НА РАБОЧЕЙ ГРУППЕ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84740"/>
              </p:ext>
            </p:extLst>
          </p:nvPr>
        </p:nvGraphicFramePr>
        <p:xfrm>
          <a:off x="302838" y="1814805"/>
          <a:ext cx="8533719" cy="2777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33719"/>
              </a:tblGrid>
              <a:tr h="46206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результатов работы техническому заданию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Да/Нет, причины несоответствия</a:t>
                      </a:r>
                    </a:p>
                  </a:txBody>
                  <a:tcPr anchor="ctr"/>
                </a:tc>
              </a:tr>
              <a:tr h="70928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Замечания и спорные вопросы, возникшие в процессе рассмотрения результатов темы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Описываются замечания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9325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Решение рабочей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группы (</a:t>
                      </a:r>
                      <a:r>
                        <a:rPr lang="ru-RU" sz="1600" b="1" smtClean="0">
                          <a:solidFill>
                            <a:srgbClr val="000000"/>
                          </a:solidFill>
                          <a:latin typeface="+mn-lt"/>
                        </a:rPr>
                        <a:t>последний этап)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Закрытие темы принять/не принять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1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pn_report" id="{F8D1C6A7-815E-4B1B-922D-DDF256B6FD24}" vid="{8AC31970-B314-4C23-B764-C3D4C7919476}"/>
    </a:ext>
  </a:extLst>
</a:theme>
</file>

<file path=ppt/theme/theme10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pn_report" id="{F8D1C6A7-815E-4B1B-922D-DDF256B6FD24}" vid="{8AC31970-B314-4C23-B764-C3D4C7919476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383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6" baseType="lpstr">
      <vt:lpstr>11_gpn_report</vt:lpstr>
      <vt:lpstr>12_gpn_report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think-cell Slide</vt:lpstr>
      <vt:lpstr>Презентация PowerPoint</vt:lpstr>
      <vt:lpstr>Название организации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Antonov.YI</dc:creator>
  <cp:lastModifiedBy>Марина</cp:lastModifiedBy>
  <cp:revision>383</cp:revision>
  <cp:lastPrinted>2016-07-26T07:23:50Z</cp:lastPrinted>
  <dcterms:created xsi:type="dcterms:W3CDTF">2016-02-27T11:59:56Z</dcterms:created>
  <dcterms:modified xsi:type="dcterms:W3CDTF">2018-11-02T07:23:49Z</dcterms:modified>
</cp:coreProperties>
</file>