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3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4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5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6.xml" ContentType="application/vnd.openxmlformats-officedocument.theme+xml"/>
  <Override PartName="/ppt/slideLayouts/slideLayout10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1" r:id="rId1"/>
    <p:sldMasterId id="2147483833" r:id="rId2"/>
    <p:sldMasterId id="2147483884" r:id="rId3"/>
    <p:sldMasterId id="2147483896" r:id="rId4"/>
    <p:sldMasterId id="2147483908" r:id="rId5"/>
    <p:sldMasterId id="2147483920" r:id="rId6"/>
    <p:sldMasterId id="2147483933" r:id="rId7"/>
  </p:sldMasterIdLst>
  <p:notesMasterIdLst>
    <p:notesMasterId r:id="rId15"/>
  </p:notesMasterIdLst>
  <p:sldIdLst>
    <p:sldId id="430" r:id="rId8"/>
    <p:sldId id="431" r:id="rId9"/>
    <p:sldId id="435" r:id="rId10"/>
    <p:sldId id="433" r:id="rId11"/>
    <p:sldId id="434" r:id="rId12"/>
    <p:sldId id="436" r:id="rId13"/>
    <p:sldId id="437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8080"/>
    <a:srgbClr val="4F81BD"/>
    <a:srgbClr val="4070AA"/>
    <a:srgbClr val="2A4A70"/>
    <a:srgbClr val="6883AA"/>
    <a:srgbClr val="D0D8E8"/>
    <a:srgbClr val="00E668"/>
    <a:srgbClr val="8BFFB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2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7459D-1145-47E7-AD23-D6CE0C9A981A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C276-C890-42CF-9738-2A46D75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0092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4649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0039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35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2516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432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7EC75DF-6DA1-49E4-8DAC-FAC59F5014AC}" type="datetime1">
              <a:rPr lang="ru-RU" smtClean="0">
                <a:solidFill>
                  <a:prstClr val="black"/>
                </a:solidFill>
              </a:rPr>
              <a:pPr/>
              <a:t>25.01.2021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 kern="0" smtClean="0">
                <a:solidFill>
                  <a:srgbClr val="3C3C3C"/>
                </a:solidFill>
                <a:latin typeface="Arial"/>
              </a:rPr>
              <a:pPr>
                <a:defRPr/>
              </a:pPr>
              <a:t>‹#›</a:t>
            </a:fld>
            <a:endParaRPr lang="ru-RU" sz="1000" b="1" kern="0" dirty="0" smtClean="0">
              <a:solidFill>
                <a:srgbClr val="3C3C3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81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06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21" name="ContentsTitle5"/>
          <p:cNvSpPr txBox="1"/>
          <p:nvPr/>
        </p:nvSpPr>
        <p:spPr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4" name="line5"/>
          <p:cNvCxnSpPr/>
          <p:nvPr/>
        </p:nvCxnSpPr>
        <p:spPr>
          <a:xfrm>
            <a:off x="297657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5</a:t>
            </a:r>
          </a:p>
        </p:txBody>
      </p:sp>
      <p:sp>
        <p:nvSpPr>
          <p:cNvPr id="13" name="ContentsTitle3"/>
          <p:cNvSpPr txBox="1"/>
          <p:nvPr/>
        </p:nvSpPr>
        <p:spPr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6" name="line3"/>
          <p:cNvCxnSpPr/>
          <p:nvPr/>
        </p:nvCxnSpPr>
        <p:spPr>
          <a:xfrm>
            <a:off x="297657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3</a:t>
            </a:r>
          </a:p>
        </p:txBody>
      </p:sp>
      <p:sp>
        <p:nvSpPr>
          <p:cNvPr id="17" name="ContentsTitle4"/>
          <p:cNvSpPr txBox="1"/>
          <p:nvPr/>
        </p:nvSpPr>
        <p:spPr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0" name="line4"/>
          <p:cNvCxnSpPr/>
          <p:nvPr/>
        </p:nvCxnSpPr>
        <p:spPr>
          <a:xfrm>
            <a:off x="297657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4</a:t>
            </a:r>
          </a:p>
        </p:txBody>
      </p:sp>
      <p:sp>
        <p:nvSpPr>
          <p:cNvPr id="4" name="ContentsTitle1"/>
          <p:cNvSpPr txBox="1"/>
          <p:nvPr/>
        </p:nvSpPr>
        <p:spPr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" name="line1"/>
          <p:cNvCxnSpPr/>
          <p:nvPr/>
        </p:nvCxnSpPr>
        <p:spPr>
          <a:xfrm>
            <a:off x="297657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25" name="ContentsTitle6"/>
          <p:cNvSpPr txBox="1"/>
          <p:nvPr/>
        </p:nvSpPr>
        <p:spPr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8" name="line6"/>
          <p:cNvCxnSpPr/>
          <p:nvPr/>
        </p:nvCxnSpPr>
        <p:spPr>
          <a:xfrm>
            <a:off x="297657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6</a:t>
            </a:r>
          </a:p>
        </p:txBody>
      </p:sp>
      <p:sp>
        <p:nvSpPr>
          <p:cNvPr id="9" name="ContentsTitle2"/>
          <p:cNvSpPr txBox="1"/>
          <p:nvPr/>
        </p:nvSpPr>
        <p:spPr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2" name="line2"/>
          <p:cNvCxnSpPr/>
          <p:nvPr/>
        </p:nvCxnSpPr>
        <p:spPr>
          <a:xfrm>
            <a:off x="297657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2</a:t>
            </a:r>
          </a:p>
        </p:txBody>
      </p:sp>
      <p:sp>
        <p:nvSpPr>
          <p:cNvPr id="29" name="ContentsTitle7"/>
          <p:cNvSpPr txBox="1"/>
          <p:nvPr/>
        </p:nvSpPr>
        <p:spPr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sp>
        <p:nvSpPr>
          <p:cNvPr id="31" name="ContentsNumber7"/>
          <p:cNvSpPr txBox="1"/>
          <p:nvPr/>
        </p:nvSpPr>
        <p:spPr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7</a:t>
            </a:r>
          </a:p>
        </p:txBody>
      </p:sp>
      <p:cxnSp>
        <p:nvCxnSpPr>
          <p:cNvPr id="32" name="line7"/>
          <p:cNvCxnSpPr/>
          <p:nvPr/>
        </p:nvCxnSpPr>
        <p:spPr>
          <a:xfrm>
            <a:off x="297657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50" name="line8"/>
          <p:cNvCxnSpPr/>
          <p:nvPr/>
        </p:nvCxnSpPr>
        <p:spPr>
          <a:xfrm>
            <a:off x="297657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8</a:t>
            </a:r>
          </a:p>
        </p:txBody>
      </p:sp>
      <p:sp>
        <p:nvSpPr>
          <p:cNvPr id="62" name="ContentsTitle13"/>
          <p:cNvSpPr txBox="1"/>
          <p:nvPr/>
        </p:nvSpPr>
        <p:spPr>
          <a:xfrm>
            <a:off x="649291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3" name="line13"/>
          <p:cNvCxnSpPr/>
          <p:nvPr/>
        </p:nvCxnSpPr>
        <p:spPr>
          <a:xfrm>
            <a:off x="297657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>
          <a:xfrm>
            <a:off x="287525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13</a:t>
            </a:r>
          </a:p>
        </p:txBody>
      </p:sp>
      <p:sp>
        <p:nvSpPr>
          <p:cNvPr id="66" name="ContentsTitle11"/>
          <p:cNvSpPr txBox="1"/>
          <p:nvPr/>
        </p:nvSpPr>
        <p:spPr>
          <a:xfrm>
            <a:off x="649291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7" name="line11"/>
          <p:cNvCxnSpPr/>
          <p:nvPr/>
        </p:nvCxnSpPr>
        <p:spPr>
          <a:xfrm>
            <a:off x="297657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>
          <a:xfrm>
            <a:off x="287530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11</a:t>
            </a:r>
          </a:p>
        </p:txBody>
      </p:sp>
      <p:sp>
        <p:nvSpPr>
          <p:cNvPr id="70" name="ContentsTitle15"/>
          <p:cNvSpPr txBox="1"/>
          <p:nvPr/>
        </p:nvSpPr>
        <p:spPr>
          <a:xfrm>
            <a:off x="649291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1" name="line15"/>
          <p:cNvCxnSpPr/>
          <p:nvPr/>
        </p:nvCxnSpPr>
        <p:spPr>
          <a:xfrm>
            <a:off x="297657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>
          <a:xfrm>
            <a:off x="287525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15</a:t>
            </a:r>
          </a:p>
        </p:txBody>
      </p:sp>
      <p:sp>
        <p:nvSpPr>
          <p:cNvPr id="74" name="ContentsTitle12"/>
          <p:cNvSpPr txBox="1"/>
          <p:nvPr/>
        </p:nvSpPr>
        <p:spPr>
          <a:xfrm>
            <a:off x="649291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5" name="line12"/>
          <p:cNvCxnSpPr/>
          <p:nvPr/>
        </p:nvCxnSpPr>
        <p:spPr>
          <a:xfrm>
            <a:off x="297657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>
          <a:xfrm>
            <a:off x="287525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12</a:t>
            </a:r>
          </a:p>
        </p:txBody>
      </p:sp>
      <p:sp>
        <p:nvSpPr>
          <p:cNvPr id="78" name="ContentsTitle9"/>
          <p:cNvSpPr txBox="1"/>
          <p:nvPr/>
        </p:nvSpPr>
        <p:spPr>
          <a:xfrm>
            <a:off x="649291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9" name="line9"/>
          <p:cNvCxnSpPr/>
          <p:nvPr/>
        </p:nvCxnSpPr>
        <p:spPr>
          <a:xfrm>
            <a:off x="297657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9</a:t>
            </a:r>
          </a:p>
        </p:txBody>
      </p:sp>
      <p:sp>
        <p:nvSpPr>
          <p:cNvPr id="82" name="ContentsTitle14"/>
          <p:cNvSpPr txBox="1"/>
          <p:nvPr/>
        </p:nvSpPr>
        <p:spPr>
          <a:xfrm>
            <a:off x="649291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3" name="line14"/>
          <p:cNvCxnSpPr/>
          <p:nvPr/>
        </p:nvCxnSpPr>
        <p:spPr>
          <a:xfrm>
            <a:off x="297657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>
          <a:xfrm>
            <a:off x="287525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14</a:t>
            </a:r>
          </a:p>
        </p:txBody>
      </p:sp>
      <p:sp>
        <p:nvSpPr>
          <p:cNvPr id="86" name="ContentsTitle10"/>
          <p:cNvSpPr txBox="1"/>
          <p:nvPr/>
        </p:nvSpPr>
        <p:spPr>
          <a:xfrm>
            <a:off x="649291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7" name="line10"/>
          <p:cNvCxnSpPr/>
          <p:nvPr/>
        </p:nvCxnSpPr>
        <p:spPr>
          <a:xfrm>
            <a:off x="297657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>
          <a:xfrm>
            <a:off x="287525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10</a:t>
            </a:r>
          </a:p>
        </p:txBody>
      </p:sp>
      <p:sp>
        <p:nvSpPr>
          <p:cNvPr id="85" name="Number1"/>
          <p:cNvSpPr txBox="1"/>
          <p:nvPr/>
        </p:nvSpPr>
        <p:spPr>
          <a:xfrm>
            <a:off x="8460433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89" name="Number2"/>
          <p:cNvSpPr txBox="1"/>
          <p:nvPr/>
        </p:nvSpPr>
        <p:spPr>
          <a:xfrm>
            <a:off x="8460433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0" name="Number3"/>
          <p:cNvSpPr txBox="1"/>
          <p:nvPr/>
        </p:nvSpPr>
        <p:spPr>
          <a:xfrm>
            <a:off x="8460433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1" name="Number5"/>
          <p:cNvSpPr txBox="1"/>
          <p:nvPr/>
        </p:nvSpPr>
        <p:spPr>
          <a:xfrm>
            <a:off x="8460433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2" name="Number6"/>
          <p:cNvSpPr txBox="1"/>
          <p:nvPr/>
        </p:nvSpPr>
        <p:spPr>
          <a:xfrm>
            <a:off x="8460433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3" name="Number7"/>
          <p:cNvSpPr txBox="1"/>
          <p:nvPr/>
        </p:nvSpPr>
        <p:spPr>
          <a:xfrm>
            <a:off x="8460433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4" name="Number8"/>
          <p:cNvSpPr txBox="1"/>
          <p:nvPr/>
        </p:nvSpPr>
        <p:spPr>
          <a:xfrm>
            <a:off x="8460433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5" name="Number4"/>
          <p:cNvSpPr txBox="1"/>
          <p:nvPr/>
        </p:nvSpPr>
        <p:spPr>
          <a:xfrm>
            <a:off x="8460433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6" name="Number9"/>
          <p:cNvSpPr txBox="1"/>
          <p:nvPr/>
        </p:nvSpPr>
        <p:spPr>
          <a:xfrm>
            <a:off x="8460433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7" name="Number10"/>
          <p:cNvSpPr txBox="1"/>
          <p:nvPr/>
        </p:nvSpPr>
        <p:spPr>
          <a:xfrm>
            <a:off x="8460433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8" name="Number11"/>
          <p:cNvSpPr txBox="1"/>
          <p:nvPr/>
        </p:nvSpPr>
        <p:spPr>
          <a:xfrm>
            <a:off x="8460433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9" name="Number12"/>
          <p:cNvSpPr txBox="1"/>
          <p:nvPr/>
        </p:nvSpPr>
        <p:spPr>
          <a:xfrm>
            <a:off x="8460433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0" name="Number13"/>
          <p:cNvSpPr txBox="1"/>
          <p:nvPr/>
        </p:nvSpPr>
        <p:spPr>
          <a:xfrm>
            <a:off x="8460433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1" name="Number14"/>
          <p:cNvSpPr txBox="1"/>
          <p:nvPr/>
        </p:nvSpPr>
        <p:spPr>
          <a:xfrm>
            <a:off x="8460433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2" name="Number15"/>
          <p:cNvSpPr txBox="1"/>
          <p:nvPr/>
        </p:nvSpPr>
        <p:spPr>
          <a:xfrm>
            <a:off x="8460433" y="597993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284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2611534"/>
            <a:ext cx="8569325" cy="610499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название раздела (максимум две строки)</a:t>
            </a:r>
            <a:endParaRPr lang="en-US" dirty="0"/>
          </a:p>
        </p:txBody>
      </p:sp>
      <p:cxnSp>
        <p:nvCxnSpPr>
          <p:cNvPr id="4" name="Прямая соединительная линия 7"/>
          <p:cNvCxnSpPr/>
          <p:nvPr/>
        </p:nvCxnSpPr>
        <p:spPr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8" y="3644922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 Введите текст</a:t>
            </a:r>
            <a:endParaRPr lang="ru-RU" dirty="0"/>
          </a:p>
        </p:txBody>
      </p:sp>
      <p:sp>
        <p:nvSpPr>
          <p:cNvPr id="14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9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4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ыво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268414"/>
            <a:ext cx="8569325" cy="1584507"/>
          </a:xfrm>
        </p:spPr>
        <p:txBody>
          <a:bodyPr>
            <a:noAutofit/>
          </a:bodyPr>
          <a:lstStyle>
            <a:lvl1pPr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9" y="2924952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 dirty="0"/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8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9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5"/>
            <a:ext cx="8569324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080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51663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35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>
          <a:xfrm>
            <a:off x="287339" y="3894159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08252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екст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287349" y="4797425"/>
            <a:ext cx="8569325" cy="1531938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84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649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1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лева и два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4679957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68459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права и два объекта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>
          <a:xfrm>
            <a:off x="46709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5987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6156336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287349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3221842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14884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низу и два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>
          <a:xfrm>
            <a:off x="287349" y="3897311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7834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верху и два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>
          <a:xfrm>
            <a:off x="287349" y="1268412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>
          <a:xfrm>
            <a:off x="287345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>
          <a:xfrm>
            <a:off x="4670945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5607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44" y="3933847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>
          <a:xfrm>
            <a:off x="4679956" y="3933847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0641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05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44" y="1268415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53576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4670944" y="1268415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84873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48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0669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183656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3559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02854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9876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5"/>
            <a:ext cx="4176712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30821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>
          <a:xfrm>
            <a:off x="287338" y="1268781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32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ять дополн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>
          <a:xfrm>
            <a:off x="287337" y="1268414"/>
            <a:ext cx="5653087" cy="331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>
          <a:xfrm>
            <a:off x="6156326" y="1272660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>
          <a:xfrm>
            <a:off x="6156326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>
          <a:xfrm>
            <a:off x="6156326" y="3041166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>
          <a:xfrm>
            <a:off x="3221831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>
          <a:xfrm>
            <a:off x="287338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02077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88644"/>
            <a:ext cx="8569325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37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3933825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>
          <a:xfrm>
            <a:off x="287337" y="1726577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>
          <a:xfrm>
            <a:off x="3231632" y="1726555"/>
            <a:ext cx="2700337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50019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4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41227"/>
            <a:ext cx="2700337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21049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5363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20087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55712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314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рисунка и 3 блока текс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8142" y="3068960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 baseline="0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>
          <a:xfrm>
            <a:off x="287348" y="3554292"/>
            <a:ext cx="2700337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>
          <a:xfrm>
            <a:off x="3221050" y="3554292"/>
            <a:ext cx="2700337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553024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484440" y="1268415"/>
            <a:ext cx="6372225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>
          <a:xfrm>
            <a:off x="287349" y="3068639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57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82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3 блока текс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3"/>
            <a:ext cx="27003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>
          <a:xfrm>
            <a:off x="3240088" y="1268413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3240088" y="3055146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40088" y="4841898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37487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>
          <a:xfrm>
            <a:off x="287343" y="12620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91829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>
          <a:xfrm>
            <a:off x="32210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>
          <a:xfrm>
            <a:off x="6156336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>
          <a:xfrm>
            <a:off x="287343" y="38909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858891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 и 2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49" y="4421682"/>
            <a:ext cx="2700337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3933825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9" y="437507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6003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>
          <a:xfrm>
            <a:off x="3240098" y="38909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>
          <a:xfrm>
            <a:off x="287349" y="12620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62800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рисунка, 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3933825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22000" y="1262018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87338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>
          <a:xfrm>
            <a:off x="6156325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27587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три блока с текстом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287338" y="4797447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>
          <a:xfrm>
            <a:off x="2484440" y="1262018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484440" y="3055223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484440" y="4825956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885711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ейс про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2483769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Объект 7"/>
          <p:cNvSpPr>
            <a:spLocks noGrp="1"/>
          </p:cNvSpPr>
          <p:nvPr>
            <p:ph sz="quarter" idx="21" hasCustomPrompt="1"/>
          </p:nvPr>
        </p:nvSpPr>
        <p:spPr>
          <a:xfrm>
            <a:off x="2483769" y="3526913"/>
            <a:ext cx="6372895" cy="2808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Объект 5"/>
          <p:cNvSpPr>
            <a:spLocks noGrp="1"/>
          </p:cNvSpPr>
          <p:nvPr>
            <p:ph sz="quarter" idx="22" hasCustomPrompt="1"/>
          </p:nvPr>
        </p:nvSpPr>
        <p:spPr>
          <a:xfrm>
            <a:off x="287343" y="1726555"/>
            <a:ext cx="6372894" cy="1044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3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/>
          <p:nvPr/>
        </p:nvCxnSpPr>
        <p:spPr>
          <a:xfrm>
            <a:off x="2483775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>
          <a:xfrm>
            <a:off x="287349" y="3068638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>
          <a:xfrm>
            <a:off x="6877061" y="1260022"/>
            <a:ext cx="1979613" cy="15212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1865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подзаголовк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2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42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42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55673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9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74109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287348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48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3221049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21049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6156336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56336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>
          <a:xfrm>
            <a:off x="287348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>
          <a:xfrm>
            <a:off x="287348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8734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3221049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36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56336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3221049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>
          <a:xfrm>
            <a:off x="2873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32210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92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87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3239863" y="1726577"/>
            <a:ext cx="2700337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6156325" y="1726577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3239863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9863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1241223"/>
            <a:ext cx="2700000" cy="360000"/>
          </a:xfrm>
        </p:spPr>
        <p:txBody>
          <a:bodyPr vert="horz" lIns="0" tIns="0" rIns="0" bIns="0" rtlCol="0" anchor="b">
            <a:noAutofit/>
          </a:bodyPr>
          <a:lstStyle>
            <a:lvl1pPr>
              <a:lnSpc>
                <a:spcPct val="90000"/>
              </a:lnSpc>
              <a:spcBef>
                <a:spcPts val="100"/>
              </a:spcBef>
              <a:defRPr lang="ru-RU" dirty="0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>
          <a:xfrm>
            <a:off x="3239862" y="4797425"/>
            <a:ext cx="5616811" cy="1547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46972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8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287345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>
          <a:xfrm>
            <a:off x="4673600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07517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объект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2204865"/>
            <a:ext cx="8569325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0631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>
          <a:xfrm>
            <a:off x="6156325" y="1726556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>
          <a:xfrm>
            <a:off x="320358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034460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6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2873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32210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>
          <a:xfrm>
            <a:off x="32210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>
          <a:xfrm>
            <a:off x="6156325" y="4797425"/>
            <a:ext cx="2700338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498888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66918" y="4797446"/>
            <a:ext cx="3960627" cy="1351645"/>
          </a:xfr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3041913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одпись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4176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81342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три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>
          <a:xfrm>
            <a:off x="296056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>
          <a:xfrm>
            <a:off x="3240088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>
          <a:xfrm>
            <a:off x="6183656" y="3933825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35"/>
            <a:ext cx="8569325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64763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рисунка и две подпис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287349" y="3293456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>
          <a:xfrm>
            <a:off x="287349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17155401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два допол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6156325" y="3068638"/>
            <a:ext cx="2700336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>
          <a:xfrm>
            <a:off x="6156325" y="1268413"/>
            <a:ext cx="2700336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>
          <a:xfrm>
            <a:off x="287337" y="1268412"/>
            <a:ext cx="5653087" cy="50768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15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932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>
          <a:xfrm>
            <a:off x="287349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 lang="ru-RU" sz="14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0070BA"/>
                </a:solidFill>
              </a:rPr>
              <a:t>Первый уровень</a:t>
            </a:r>
          </a:p>
          <a:p>
            <a:pPr marL="0" lvl="1">
              <a:spcBef>
                <a:spcPts val="300"/>
              </a:spcBef>
              <a:buClr>
                <a:srgbClr val="004077"/>
              </a:buClr>
              <a:buSzPct val="100000"/>
              <a:defRPr/>
            </a:pPr>
            <a:r>
              <a:rPr lang="ru-RU" sz="1200" b="1" dirty="0">
                <a:solidFill>
                  <a:srgbClr val="3C3C3C"/>
                </a:solidFill>
              </a:rPr>
              <a:t>Второй уровень</a:t>
            </a:r>
          </a:p>
          <a:p>
            <a:pPr marL="0" lvl="2">
              <a:spcBef>
                <a:spcPts val="300"/>
              </a:spcBef>
              <a:buClr>
                <a:srgbClr val="0070BA"/>
              </a:buClr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92448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66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734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924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050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735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377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714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257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889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70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570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179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014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872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168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878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04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9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644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185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612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226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778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2767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157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414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695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4232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1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087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1891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274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7715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245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9752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3423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032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726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096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5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tags" Target="../tags/tag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8" Type="http://schemas.openxmlformats.org/officeDocument/2006/relationships/slideLayout" Target="../slideLayouts/slideLayout19.xml"/><Relationship Id="rId51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52"/>
            </p:custDataLst>
            <p:extLst/>
          </p:nvPr>
        </p:nvGraphicFramePr>
        <p:xfrm>
          <a:off x="1599" y="161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think-cell Slide" r:id="rId53" imgW="360" imgH="360" progId="">
                  <p:embed/>
                </p:oleObj>
              </mc:Choice>
              <mc:Fallback>
                <p:oleObj name="think-cell Slide" r:id="rId53" imgW="360" imgH="36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" y="161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188644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3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4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  <p:sldLayoutId id="2147483856" r:id="rId22"/>
    <p:sldLayoutId id="2147483857" r:id="rId23"/>
    <p:sldLayoutId id="2147483858" r:id="rId24"/>
    <p:sldLayoutId id="2147483859" r:id="rId25"/>
    <p:sldLayoutId id="2147483860" r:id="rId26"/>
    <p:sldLayoutId id="2147483861" r:id="rId27"/>
    <p:sldLayoutId id="2147483862" r:id="rId28"/>
    <p:sldLayoutId id="2147483863" r:id="rId29"/>
    <p:sldLayoutId id="2147483864" r:id="rId30"/>
    <p:sldLayoutId id="2147483865" r:id="rId31"/>
    <p:sldLayoutId id="2147483866" r:id="rId32"/>
    <p:sldLayoutId id="2147483867" r:id="rId33"/>
    <p:sldLayoutId id="2147483868" r:id="rId34"/>
    <p:sldLayoutId id="2147483869" r:id="rId35"/>
    <p:sldLayoutId id="2147483870" r:id="rId36"/>
    <p:sldLayoutId id="2147483871" r:id="rId37"/>
    <p:sldLayoutId id="2147483872" r:id="rId38"/>
    <p:sldLayoutId id="2147483873" r:id="rId39"/>
    <p:sldLayoutId id="2147483874" r:id="rId40"/>
    <p:sldLayoutId id="2147483875" r:id="rId41"/>
    <p:sldLayoutId id="2147483876" r:id="rId42"/>
    <p:sldLayoutId id="2147483877" r:id="rId43"/>
    <p:sldLayoutId id="2147483878" r:id="rId44"/>
    <p:sldLayoutId id="2147483879" r:id="rId45"/>
    <p:sldLayoutId id="2147483880" r:id="rId46"/>
    <p:sldLayoutId id="2147483881" r:id="rId47"/>
    <p:sldLayoutId id="2147483882" r:id="rId48"/>
    <p:sldLayoutId id="2147483883" r:id="rId4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 pitchFamily="2" charset="2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3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4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3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88000" y="1340246"/>
            <a:ext cx="8580480" cy="0"/>
          </a:xfrm>
          <a:prstGeom prst="line">
            <a:avLst/>
          </a:prstGeom>
          <a:noFill/>
          <a:ln w="19050" cap="flat" cmpd="sng" algn="ctr">
            <a:solidFill>
              <a:srgbClr val="0070B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5" name="Прямоугольник 14"/>
          <p:cNvSpPr/>
          <p:nvPr/>
        </p:nvSpPr>
        <p:spPr>
          <a:xfrm>
            <a:off x="288000" y="3645767"/>
            <a:ext cx="860760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Цели работы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8000" y="1807318"/>
            <a:ext cx="8571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Инициатор работы - АО «…» </a:t>
            </a:r>
            <a:r>
              <a:rPr lang="ru-RU" altLang="ru-RU" sz="1200" dirty="0" smtClean="0">
                <a:latin typeface="Arial"/>
              </a:rPr>
              <a:t>(полное название предприятия);</a:t>
            </a:r>
          </a:p>
          <a:p>
            <a:pPr algn="ctr"/>
            <a:r>
              <a:rPr lang="ru-RU" altLang="ru-RU" sz="1200" dirty="0" smtClean="0">
                <a:latin typeface="Arial"/>
              </a:rPr>
              <a:t>Потенциальные соисполнители: (список предприятий)</a:t>
            </a:r>
            <a:endParaRPr lang="ru-RU" altLang="ru-RU" sz="1200" dirty="0">
              <a:latin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8000" y="5447602"/>
            <a:ext cx="860760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Финансирование работы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8000" y="1464301"/>
            <a:ext cx="860760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Инициатор работы; потенциальные соисполнители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8000" y="2524041"/>
            <a:ext cx="860760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Письма поддержки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8000" y="2822797"/>
            <a:ext cx="862055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 кого, номер и дата получения, пример ниже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ОАО «Сургутнефтегаз» №  0348 от 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01.01.2021 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8000" y="5805264"/>
            <a:ext cx="862900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Сроки выполнения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2021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- …. годы</a:t>
            </a:r>
          </a:p>
          <a:p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Объем финансирования (ФБ) – … млн руб., в </a:t>
            </a:r>
            <a:r>
              <a:rPr lang="ru-RU" altLang="ru-RU" sz="1200" dirty="0" err="1" smtClean="0">
                <a:solidFill>
                  <a:srgbClr val="000000"/>
                </a:solidFill>
                <a:latin typeface="Arial"/>
              </a:rPr>
              <a:t>т.ч</a:t>
            </a: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2021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г. – … млн руб</a:t>
            </a: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Внебюджетное 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финансирование – ….. млн руб., в </a:t>
            </a:r>
            <a:r>
              <a:rPr lang="ru-RU" altLang="ru-RU" sz="1200" dirty="0" err="1">
                <a:solidFill>
                  <a:srgbClr val="000000"/>
                </a:solidFill>
                <a:latin typeface="Arial"/>
              </a:rPr>
              <a:t>т.ч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2021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г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.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…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млн руб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8000" y="3974925"/>
            <a:ext cx="8552129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Создание …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Разработка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ЦЕЛИ СТРОГО ИЗ ТТХ!!! 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Последнюю цель (выполнение работ по Подпрограмме…) не указывать.</a:t>
            </a:r>
            <a:endParaRPr lang="ru-RU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8253" y="474576"/>
            <a:ext cx="858115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 smtClean="0">
                <a:solidFill>
                  <a:srgbClr val="004077"/>
                </a:solidFill>
                <a:latin typeface="Arial"/>
              </a:rPr>
              <a:t>Указать НИР или ОКР «Указать наименование темы строго из ТТХ»</a:t>
            </a:r>
          </a:p>
          <a:p>
            <a:pPr algn="ctr"/>
            <a:r>
              <a:rPr lang="ru-RU" sz="1400" b="1" dirty="0" smtClean="0">
                <a:solidFill>
                  <a:srgbClr val="004077"/>
                </a:solidFill>
                <a:latin typeface="Arial"/>
              </a:rPr>
              <a:t>Шифр «Указать шифр»</a:t>
            </a:r>
            <a:endParaRPr lang="ru-RU" sz="1400" b="1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3" name="Заголовок 8"/>
          <p:cNvSpPr txBox="1">
            <a:spLocks/>
          </p:cNvSpPr>
          <p:nvPr/>
        </p:nvSpPr>
        <p:spPr>
          <a:xfrm>
            <a:off x="286948" y="184218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 технологическое направление («…………….»)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7339" y="1249320"/>
            <a:ext cx="8607600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Задачи работы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7339" y="1616003"/>
            <a:ext cx="8565622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Перечисляются все задачи, согласно ТТХ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Разработка …</a:t>
            </a:r>
            <a:endParaRPr lang="ru-RU" sz="1200" dirty="0">
              <a:solidFill>
                <a:srgbClr val="000000"/>
              </a:solidFill>
            </a:endParaRP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С</a:t>
            </a:r>
            <a:r>
              <a:rPr lang="ru-RU" sz="1200" dirty="0" smtClean="0">
                <a:solidFill>
                  <a:srgbClr val="000000"/>
                </a:solidFill>
              </a:rPr>
              <a:t>оздание </a:t>
            </a:r>
            <a:r>
              <a:rPr lang="ru-RU" sz="1200" dirty="0">
                <a:solidFill>
                  <a:srgbClr val="000000"/>
                </a:solidFill>
              </a:rPr>
              <a:t>и испытание </a:t>
            </a:r>
            <a:r>
              <a:rPr lang="ru-RU" sz="1200" dirty="0" smtClean="0">
                <a:solidFill>
                  <a:srgbClr val="000000"/>
                </a:solidFill>
              </a:rPr>
              <a:t>опытного образца …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FF0000"/>
                </a:solidFill>
              </a:rPr>
              <a:t>ЗАДАЧИ СТОРОГО ИЗ ТТХ!!!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7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«Указать шифр»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8000" y="1228682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 smtClean="0">
                <a:solidFill>
                  <a:srgbClr val="FFFFFF"/>
                </a:solidFill>
                <a:cs typeface="Arial" pitchFamily="34" charset="0"/>
              </a:rPr>
              <a:t>Информация о ранее выполненных работах 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7338" y="1616003"/>
            <a:ext cx="8607099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Указать </a:t>
            </a:r>
            <a:r>
              <a:rPr lang="ru-RU" sz="1200" dirty="0">
                <a:solidFill>
                  <a:srgbClr val="000000"/>
                </a:solidFill>
              </a:rPr>
              <a:t>общие </a:t>
            </a:r>
            <a:r>
              <a:rPr lang="ru-RU" sz="1200" dirty="0" smtClean="0">
                <a:solidFill>
                  <a:srgbClr val="000000"/>
                </a:solidFill>
              </a:rPr>
              <a:t>сведения о имеющемся научно-техническом заделе в области планируемого исследования: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000000"/>
                </a:solidFill>
              </a:rPr>
              <a:t>название </a:t>
            </a:r>
            <a:r>
              <a:rPr lang="ru-RU" sz="1200" dirty="0">
                <a:solidFill>
                  <a:srgbClr val="000000"/>
                </a:solidFill>
              </a:rPr>
              <a:t>программы, в рамках которой выполнялись схожие работы, направления, в общем виде </a:t>
            </a:r>
            <a:r>
              <a:rPr lang="ru-RU" sz="1200" dirty="0" smtClean="0">
                <a:solidFill>
                  <a:srgbClr val="000000"/>
                </a:solidFill>
              </a:rPr>
              <a:t>результаты, достижения… (Сведения только </a:t>
            </a:r>
            <a:r>
              <a:rPr lang="ru-RU" sz="1200" u="sng" dirty="0" smtClean="0">
                <a:solidFill>
                  <a:srgbClr val="000000"/>
                </a:solidFill>
              </a:rPr>
              <a:t>из </a:t>
            </a:r>
            <a:r>
              <a:rPr lang="ru-RU" sz="1200" u="sng" dirty="0">
                <a:solidFill>
                  <a:srgbClr val="000000"/>
                </a:solidFill>
              </a:rPr>
              <a:t>открытых </a:t>
            </a:r>
            <a:r>
              <a:rPr lang="ru-RU" sz="1200" u="sng" dirty="0" smtClean="0">
                <a:solidFill>
                  <a:srgbClr val="000000"/>
                </a:solidFill>
              </a:rPr>
              <a:t>источников</a:t>
            </a:r>
            <a:r>
              <a:rPr lang="ru-RU" sz="1200" dirty="0" smtClean="0">
                <a:solidFill>
                  <a:srgbClr val="000000"/>
                </a:solidFill>
              </a:rPr>
              <a:t>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8000" y="3435331"/>
            <a:ext cx="8607600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Новизна работы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4545" y="3861048"/>
            <a:ext cx="8607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Описывается, в чем именно состоит новизна работы, может быть указана важность для отечественного судостроения, наличие/отсутствие зарубежных аналогов. Краткая информация по сути вопроса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7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«Указать шифр»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339" y="1140019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 smtClean="0">
                <a:solidFill>
                  <a:srgbClr val="FFFFFF"/>
                </a:solidFill>
              </a:rPr>
              <a:t>Сравнение </a:t>
            </a:r>
            <a:r>
              <a:rPr lang="ru-RU" sz="1400" b="1" dirty="0">
                <a:solidFill>
                  <a:srgbClr val="FFFFFF"/>
                </a:solidFill>
              </a:rPr>
              <a:t>с </a:t>
            </a:r>
            <a:r>
              <a:rPr lang="ru-RU" sz="1400" b="1" dirty="0" smtClean="0">
                <a:solidFill>
                  <a:srgbClr val="FFFFFF"/>
                </a:solidFill>
              </a:rPr>
              <a:t>аналогами </a:t>
            </a:r>
            <a:endParaRPr lang="ru-RU" sz="1400" dirty="0">
              <a:solidFill>
                <a:srgbClr val="FFFF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83994"/>
              </p:ext>
            </p:extLst>
          </p:nvPr>
        </p:nvGraphicFramePr>
        <p:xfrm>
          <a:off x="281658" y="1439466"/>
          <a:ext cx="8613282" cy="14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190"/>
                <a:gridCol w="2481046"/>
                <a:gridCol w="2481046"/>
              </a:tblGrid>
              <a:tr h="718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Наименование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параметра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Аналог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…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rgbClr val="FFFFFF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Создаваемое в рамках темы оборудование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046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1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36379" y="64015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Желательна картинка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170" y="5382530"/>
            <a:ext cx="86070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FF0000"/>
                </a:solidFill>
              </a:rPr>
              <a:t>Аналог может быть как отечественного, так и зарубежного производства. Если аналогов несколько – необходимо добавить дополнительные столбцы (по числу аналогов).</a:t>
            </a:r>
          </a:p>
          <a:p>
            <a:pPr algn="just"/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dirty="0" smtClean="0">
                <a:solidFill>
                  <a:srgbClr val="FF0000"/>
                </a:solidFill>
              </a:rPr>
              <a:t>Среди параметров сравнения желательно указывать, в том числе, параметры</a:t>
            </a:r>
            <a:r>
              <a:rPr lang="ru-RU" sz="1200" dirty="0">
                <a:solidFill>
                  <a:srgbClr val="FF0000"/>
                </a:solidFill>
              </a:rPr>
              <a:t>, по которым создаваемое оборудование превосходит существующие аналоги</a:t>
            </a:r>
            <a:r>
              <a:rPr lang="ru-RU" sz="1200" dirty="0" smtClean="0">
                <a:solidFill>
                  <a:srgbClr val="FF0000"/>
                </a:solidFill>
              </a:rPr>
              <a:t>.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9722" y="3068960"/>
            <a:ext cx="86070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FF0000"/>
                </a:solidFill>
              </a:rPr>
              <a:t>Пример заполнения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25595"/>
              </p:ext>
            </p:extLst>
          </p:nvPr>
        </p:nvGraphicFramePr>
        <p:xfrm>
          <a:off x="235978" y="3379867"/>
          <a:ext cx="8658961" cy="176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0553"/>
                <a:gridCol w="2494204"/>
                <a:gridCol w="2494204"/>
              </a:tblGrid>
              <a:tr h="718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Наименование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параметра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Паром «1234»</a:t>
                      </a:r>
                      <a:endParaRPr lang="en-US" sz="1200" b="1" kern="1200" dirty="0" smtClean="0">
                        <a:solidFill>
                          <a:srgbClr val="FFFFFF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Паром «Лучший»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0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Комплектующее оборудование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Импортное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Отечественное</a:t>
                      </a:r>
                    </a:p>
                  </a:txBody>
                  <a:tcPr marL="68580" marR="68580" marT="0" marB="0" anchor="ctr" horzOverflow="overflow"/>
                </a:tc>
              </a:tr>
              <a:tr h="321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Скорость полного хода, уз.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/>
                </a:tc>
              </a:tr>
              <a:tr h="321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 т.д.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12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«Указать шифр»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8000" y="1170382"/>
            <a:ext cx="8607600" cy="2709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Планируемые результаты работы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6150" y="1556792"/>
            <a:ext cx="858343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Перечисляются планируемые конкретные результаты работы, согласно ТТХ.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</a:pPr>
            <a:r>
              <a:rPr lang="ru-RU" sz="1200" b="1" u="sng" dirty="0" smtClean="0">
                <a:solidFill>
                  <a:srgbClr val="FF0000"/>
                </a:solidFill>
              </a:rPr>
              <a:t>Не указывать </a:t>
            </a:r>
            <a:r>
              <a:rPr lang="ru-RU" sz="1200" u="sng" dirty="0" smtClean="0">
                <a:solidFill>
                  <a:srgbClr val="FF0000"/>
                </a:solidFill>
              </a:rPr>
              <a:t>стандартные результаты, относящихся ко всем НИР и ОКР</a:t>
            </a:r>
            <a:r>
              <a:rPr lang="ru-RU" sz="1200" dirty="0" smtClean="0">
                <a:solidFill>
                  <a:srgbClr val="FF0000"/>
                </a:solidFill>
              </a:rPr>
              <a:t> :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технико-экономическое </a:t>
            </a:r>
            <a:r>
              <a:rPr lang="ru-RU" sz="1200" dirty="0">
                <a:solidFill>
                  <a:srgbClr val="FF0000"/>
                </a:solidFill>
              </a:rPr>
              <a:t>обоснование </a:t>
            </a:r>
            <a:r>
              <a:rPr lang="ru-RU" sz="1200" dirty="0" smtClean="0">
                <a:solidFill>
                  <a:srgbClr val="FF0000"/>
                </a:solidFill>
              </a:rPr>
              <a:t>разработки;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отчет </a:t>
            </a:r>
            <a:r>
              <a:rPr lang="ru-RU" sz="1200" dirty="0">
                <a:solidFill>
                  <a:srgbClr val="FF0000"/>
                </a:solidFill>
              </a:rPr>
              <a:t>о патентных </a:t>
            </a:r>
            <a:r>
              <a:rPr lang="ru-RU" sz="1200" dirty="0" smtClean="0">
                <a:solidFill>
                  <a:srgbClr val="FF0000"/>
                </a:solidFill>
              </a:rPr>
              <a:t>исследованиях;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перечень </a:t>
            </a:r>
            <a:r>
              <a:rPr lang="ru-RU" sz="1200" dirty="0">
                <a:solidFill>
                  <a:srgbClr val="FF0000"/>
                </a:solidFill>
              </a:rPr>
              <a:t>объектов интеллектуальной  </a:t>
            </a:r>
            <a:r>
              <a:rPr lang="ru-RU" sz="1200" dirty="0" smtClean="0">
                <a:solidFill>
                  <a:srgbClr val="FF0000"/>
                </a:solidFill>
              </a:rPr>
              <a:t>собственности;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перечень </a:t>
            </a:r>
            <a:r>
              <a:rPr lang="ru-RU" sz="1200" dirty="0">
                <a:solidFill>
                  <a:srgbClr val="FF0000"/>
                </a:solidFill>
              </a:rPr>
              <a:t>работ, выполненных за счет внебюджетных </a:t>
            </a:r>
            <a:r>
              <a:rPr lang="ru-RU" sz="1200" dirty="0" smtClean="0">
                <a:solidFill>
                  <a:srgbClr val="FF0000"/>
                </a:solidFill>
              </a:rPr>
              <a:t>средств;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предложения </a:t>
            </a:r>
            <a:r>
              <a:rPr lang="ru-RU" sz="1200" dirty="0">
                <a:solidFill>
                  <a:srgbClr val="FF0000"/>
                </a:solidFill>
              </a:rPr>
              <a:t>по </a:t>
            </a:r>
            <a:r>
              <a:rPr lang="ru-RU" sz="1200" dirty="0" smtClean="0">
                <a:solidFill>
                  <a:srgbClr val="FF0000"/>
                </a:solidFill>
              </a:rPr>
              <a:t>внедрению;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демонстрационные материалы для презентации результатов в формате Microsoft Power Point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07509" y="4203960"/>
            <a:ext cx="852943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Перечисляется эффект выполнения работы </a:t>
            </a:r>
            <a:r>
              <a:rPr lang="ru-RU" sz="1200" u="sng" dirty="0" smtClean="0">
                <a:solidFill>
                  <a:srgbClr val="000000"/>
                </a:solidFill>
              </a:rPr>
              <a:t>с конкретными показателями</a:t>
            </a:r>
            <a:r>
              <a:rPr lang="ru-RU" sz="1200" dirty="0" smtClean="0">
                <a:solidFill>
                  <a:srgbClr val="000000"/>
                </a:solidFill>
              </a:rPr>
              <a:t>, например: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Повышение </a:t>
            </a:r>
            <a:r>
              <a:rPr lang="ru-RU" sz="1200" dirty="0" err="1">
                <a:solidFill>
                  <a:srgbClr val="000000"/>
                </a:solidFill>
              </a:rPr>
              <a:t>энергоэффективности</a:t>
            </a: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на 30%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Повышение </a:t>
            </a:r>
            <a:r>
              <a:rPr lang="ru-RU" sz="1200" dirty="0">
                <a:solidFill>
                  <a:srgbClr val="000000"/>
                </a:solidFill>
              </a:rPr>
              <a:t>надёжности и </a:t>
            </a:r>
            <a:r>
              <a:rPr lang="ru-RU" sz="1200" dirty="0" smtClean="0">
                <a:solidFill>
                  <a:srgbClr val="000000"/>
                </a:solidFill>
              </a:rPr>
              <a:t>технологичности….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Снижение </a:t>
            </a:r>
            <a:r>
              <a:rPr lang="ru-RU" sz="1200" dirty="0">
                <a:solidFill>
                  <a:srgbClr val="000000"/>
                </a:solidFill>
              </a:rPr>
              <a:t>эксплуатационных </a:t>
            </a:r>
            <a:r>
              <a:rPr lang="ru-RU" sz="1200" dirty="0" smtClean="0">
                <a:solidFill>
                  <a:srgbClr val="000000"/>
                </a:solidFill>
              </a:rPr>
              <a:t>затрат в 1,5 раза.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1980" y="3843920"/>
            <a:ext cx="8607600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smtClean="0">
                <a:solidFill>
                  <a:srgbClr val="FFFFFF"/>
                </a:solidFill>
              </a:rPr>
              <a:t>Ожидаемый эффект</a:t>
            </a:r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9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«Указать шифр»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268760"/>
            <a:ext cx="8607600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Какие технологии будут созданы (</a:t>
            </a:r>
            <a:r>
              <a:rPr lang="ru-RU" sz="1400" b="1">
                <a:solidFill>
                  <a:srgbClr val="FFFFFF"/>
                </a:solidFill>
                <a:cs typeface="Arial" pitchFamily="34" charset="0"/>
              </a:rPr>
              <a:t>планируемые </a:t>
            </a:r>
            <a:r>
              <a:rPr lang="ru-RU" sz="1400" b="1" smtClean="0">
                <a:solidFill>
                  <a:srgbClr val="FFFFFF"/>
                </a:solidFill>
                <a:cs typeface="Arial" pitchFamily="34" charset="0"/>
              </a:rPr>
              <a:t>РИД)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5862" y="2636912"/>
            <a:ext cx="8607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FF0000"/>
                </a:solidFill>
              </a:rPr>
              <a:t>Исходя </a:t>
            </a:r>
            <a:r>
              <a:rPr lang="ru-RU" sz="1200" dirty="0">
                <a:solidFill>
                  <a:srgbClr val="FF0000"/>
                </a:solidFill>
              </a:rPr>
              <a:t>из этой информации формируются предложения по количеству индикаторов и показателей по следующей </a:t>
            </a:r>
            <a:r>
              <a:rPr lang="ru-RU" sz="1200" dirty="0" smtClean="0">
                <a:solidFill>
                  <a:srgbClr val="FF0000"/>
                </a:solidFill>
              </a:rPr>
              <a:t>форме (года должны соответствовать срокам выполнения работы):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10705"/>
              </p:ext>
            </p:extLst>
          </p:nvPr>
        </p:nvGraphicFramePr>
        <p:xfrm>
          <a:off x="467544" y="3162859"/>
          <a:ext cx="7776864" cy="136815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068088"/>
                <a:gridCol w="908576"/>
                <a:gridCol w="864096"/>
                <a:gridCol w="936104"/>
              </a:tblGrid>
              <a:tr h="432048"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Наименование индикатора, показателя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2021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2022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2023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14288" indent="166688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вновь 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</a:rPr>
                        <a:t>разработанных </a:t>
                      </a:r>
                      <a:r>
                        <a:rPr lang="ru-RU" sz="1200" kern="1200" smtClean="0">
                          <a:solidFill>
                            <a:srgbClr val="000000"/>
                          </a:solidFill>
                        </a:rPr>
                        <a:t>технологий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патентов и других документов, удостоверяющих новизну технологических решений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8000" y="5160270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Перспективы внедрения результатов работы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2481" y="5558368"/>
            <a:ext cx="858048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000000"/>
                </a:solidFill>
              </a:rPr>
              <a:t>Здесь должны быть указаны </a:t>
            </a:r>
            <a:r>
              <a:rPr lang="ru-RU" sz="1200" u="sng" dirty="0" smtClean="0">
                <a:solidFill>
                  <a:srgbClr val="000000"/>
                </a:solidFill>
              </a:rPr>
              <a:t>конкретные</a:t>
            </a:r>
            <a:r>
              <a:rPr lang="ru-RU" sz="1200" dirty="0" smtClean="0">
                <a:solidFill>
                  <a:srgbClr val="000000"/>
                </a:solidFill>
              </a:rPr>
              <a:t> данные о том, кем и при каких условиях и какой именно результат планируемой к выполнению НИР или ОКР, может быть использован.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000000"/>
                </a:solidFill>
              </a:rPr>
              <a:t>Ориентировочные </a:t>
            </a:r>
            <a:r>
              <a:rPr lang="ru-RU" sz="1200" dirty="0">
                <a:solidFill>
                  <a:srgbClr val="000000"/>
                </a:solidFill>
              </a:rPr>
              <a:t>сроки </a:t>
            </a:r>
            <a:r>
              <a:rPr lang="ru-RU" sz="1200" dirty="0" smtClean="0">
                <a:solidFill>
                  <a:srgbClr val="000000"/>
                </a:solidFill>
              </a:rPr>
              <a:t>внедрения</a:t>
            </a: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- ……….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87429" y="4657870"/>
            <a:ext cx="85505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Права </a:t>
            </a:r>
            <a:r>
              <a:rPr lang="ru-RU" sz="1200" dirty="0">
                <a:solidFill>
                  <a:srgbClr val="000000"/>
                </a:solidFill>
              </a:rPr>
              <a:t>на результаты интеллектуальной деятельности предлагается закрепить за </a:t>
            </a:r>
            <a:r>
              <a:rPr lang="ru-RU" sz="1200" dirty="0" smtClean="0">
                <a:solidFill>
                  <a:srgbClr val="FF0000"/>
                </a:solidFill>
              </a:rPr>
              <a:t>(</a:t>
            </a:r>
            <a:r>
              <a:rPr lang="ru-RU" sz="1200" dirty="0">
                <a:solidFill>
                  <a:srgbClr val="FF0000"/>
                </a:solidFill>
              </a:rPr>
              <a:t>Российская Федерация либо Исполнитель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0836" y="2098303"/>
            <a:ext cx="863086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Патент на …(изобретение, полезную модель и т.д.)  «……………» </a:t>
            </a:r>
            <a:endParaRPr lang="ru-RU" sz="1200" dirty="0">
              <a:solidFill>
                <a:srgbClr val="000000"/>
              </a:solidFill>
            </a:endParaRP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Секрет </a:t>
            </a:r>
            <a:r>
              <a:rPr lang="ru-RU" sz="1200" dirty="0">
                <a:solidFill>
                  <a:srgbClr val="000000"/>
                </a:solidFill>
              </a:rPr>
              <a:t>производства («ноу-хау») </a:t>
            </a:r>
            <a:r>
              <a:rPr lang="ru-RU" sz="1200" dirty="0" smtClean="0">
                <a:solidFill>
                  <a:srgbClr val="000000"/>
                </a:solidFill>
              </a:rPr>
              <a:t>«Технология…………….»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8653" y="1636638"/>
            <a:ext cx="8574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</a:rPr>
              <a:t>Указываются конкретные технические решения, подлежащие правовой </a:t>
            </a:r>
            <a:r>
              <a:rPr lang="ru-RU" sz="1200" dirty="0" smtClean="0">
                <a:solidFill>
                  <a:srgbClr val="FF0000"/>
                </a:solidFill>
              </a:rPr>
              <a:t>охране, а </a:t>
            </a:r>
            <a:r>
              <a:rPr lang="ru-RU" sz="1200" dirty="0">
                <a:solidFill>
                  <a:srgbClr val="FF0000"/>
                </a:solidFill>
              </a:rPr>
              <a:t>также предполагаемый вид правовой </a:t>
            </a:r>
            <a:r>
              <a:rPr lang="ru-RU" sz="1200" dirty="0" smtClean="0">
                <a:solidFill>
                  <a:srgbClr val="FF0000"/>
                </a:solidFill>
              </a:rPr>
              <a:t>охраны, например: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4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«Указать шифр»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8000" y="1092823"/>
            <a:ext cx="8607099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Какие технологии будут созданы (планируемые </a:t>
            </a:r>
            <a:r>
              <a:rPr lang="ru-RU" sz="1400" b="1" dirty="0" smtClean="0">
                <a:solidFill>
                  <a:srgbClr val="FFFFFF"/>
                </a:solidFill>
                <a:cs typeface="Arial" pitchFamily="34" charset="0"/>
              </a:rPr>
              <a:t>РИД)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7110" y="1400495"/>
            <a:ext cx="860709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Секрет </a:t>
            </a:r>
            <a:r>
              <a:rPr lang="ru-RU" sz="1200" dirty="0">
                <a:solidFill>
                  <a:srgbClr val="000000"/>
                </a:solidFill>
              </a:rPr>
              <a:t>производства </a:t>
            </a:r>
            <a:r>
              <a:rPr lang="ru-RU" sz="1200" dirty="0" smtClean="0">
                <a:solidFill>
                  <a:srgbClr val="000000"/>
                </a:solidFill>
              </a:rPr>
              <a:t>«ноу-хау»: Технология </a:t>
            </a:r>
            <a:r>
              <a:rPr lang="ru-RU" sz="1200" dirty="0">
                <a:solidFill>
                  <a:srgbClr val="000000"/>
                </a:solidFill>
              </a:rPr>
              <a:t>управления грузовыми операциями с функциями метрологического </a:t>
            </a:r>
            <a:r>
              <a:rPr lang="ru-RU" sz="1200" dirty="0" smtClean="0">
                <a:solidFill>
                  <a:srgbClr val="000000"/>
                </a:solidFill>
              </a:rPr>
              <a:t>контроля.</a:t>
            </a: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Программа </a:t>
            </a:r>
            <a:r>
              <a:rPr lang="ru-RU" sz="1200" dirty="0">
                <a:solidFill>
                  <a:srgbClr val="000000"/>
                </a:solidFill>
              </a:rPr>
              <a:t>для </a:t>
            </a:r>
            <a:r>
              <a:rPr lang="ru-RU" sz="1200" dirty="0" smtClean="0">
                <a:solidFill>
                  <a:srgbClr val="000000"/>
                </a:solidFill>
              </a:rPr>
              <a:t>ЭВМ: Программа </a:t>
            </a:r>
            <a:r>
              <a:rPr lang="ru-RU" sz="1200" dirty="0">
                <a:solidFill>
                  <a:srgbClr val="000000"/>
                </a:solidFill>
              </a:rPr>
              <a:t>метрологического мониторинга, интегрированного в систему управления грузовыми </a:t>
            </a:r>
            <a:r>
              <a:rPr lang="ru-RU" sz="1200" dirty="0" smtClean="0">
                <a:solidFill>
                  <a:srgbClr val="000000"/>
                </a:solidFill>
              </a:rPr>
              <a:t>операциями. </a:t>
            </a:r>
            <a:endParaRPr lang="ru-RU" sz="1200" dirty="0">
              <a:solidFill>
                <a:srgbClr val="000000"/>
              </a:solidFill>
            </a:endParaRP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Промышленный образец: Комплекс </a:t>
            </a:r>
            <a:r>
              <a:rPr lang="ru-RU" sz="1200" dirty="0">
                <a:solidFill>
                  <a:srgbClr val="000000"/>
                </a:solidFill>
              </a:rPr>
              <a:t>аппаратуры управления грузовыми операциями с функциями метрологического контроля для морских </a:t>
            </a:r>
            <a:r>
              <a:rPr lang="ru-RU" sz="1200" dirty="0" smtClean="0">
                <a:solidFill>
                  <a:srgbClr val="000000"/>
                </a:solidFill>
              </a:rPr>
              <a:t>судов.</a:t>
            </a:r>
            <a:endParaRPr lang="ru-RU" sz="1200" dirty="0">
              <a:solidFill>
                <a:srgbClr val="00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470707"/>
              </p:ext>
            </p:extLst>
          </p:nvPr>
        </p:nvGraphicFramePr>
        <p:xfrm>
          <a:off x="703117" y="2852936"/>
          <a:ext cx="7776864" cy="11521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068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8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Наименование индикатора, показателя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2021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2022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2023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743">
                <a:tc>
                  <a:txBody>
                    <a:bodyPr/>
                    <a:lstStyle/>
                    <a:p>
                      <a:pPr marL="14288" indent="166688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вновь разработанных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</a:rPr>
                        <a:t>технологий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345">
                <a:tc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патентов и других документов, удостоверяющих новизну технологических решений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8000" y="4493796"/>
            <a:ext cx="8607099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Перспективы внедрения результатов работы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7999" y="4804648"/>
            <a:ext cx="861620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2"/>
                </a:solidFill>
              </a:rPr>
              <a:t>Система </a:t>
            </a:r>
            <a:r>
              <a:rPr lang="ru-RU" sz="1200" dirty="0">
                <a:solidFill>
                  <a:schemeClr val="tx2"/>
                </a:solidFill>
              </a:rPr>
              <a:t>управления грузовыми операциями с функциями метрологического </a:t>
            </a:r>
            <a:r>
              <a:rPr lang="ru-RU" sz="1200" dirty="0" smtClean="0">
                <a:solidFill>
                  <a:schemeClr val="tx2"/>
                </a:solidFill>
              </a:rPr>
              <a:t>контроля может быть использована при создании и модернизации </a:t>
            </a:r>
            <a:r>
              <a:rPr lang="ru-RU" sz="1200" dirty="0">
                <a:solidFill>
                  <a:schemeClr val="tx2"/>
                </a:solidFill>
              </a:rPr>
              <a:t>объектов </a:t>
            </a:r>
            <a:r>
              <a:rPr lang="ru-RU" sz="1200" dirty="0" smtClean="0">
                <a:solidFill>
                  <a:schemeClr val="tx2"/>
                </a:solidFill>
              </a:rPr>
              <a:t>морской </a:t>
            </a:r>
            <a:r>
              <a:rPr lang="ru-RU" sz="1200" dirty="0">
                <a:solidFill>
                  <a:schemeClr val="tx2"/>
                </a:solidFill>
              </a:rPr>
              <a:t>техники для добычи, хранения, выгрузки и транспортировки нефти и нефтепродуктов, нефтеналивных судах, судах </a:t>
            </a:r>
            <a:r>
              <a:rPr lang="ru-RU" sz="1200" dirty="0" smtClean="0">
                <a:solidFill>
                  <a:schemeClr val="tx2"/>
                </a:solidFill>
              </a:rPr>
              <a:t>снабжения: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2"/>
                </a:solidFill>
              </a:rPr>
              <a:t>КБ-проектантами </a:t>
            </a:r>
            <a:r>
              <a:rPr lang="ru-RU" sz="1200" dirty="0">
                <a:solidFill>
                  <a:schemeClr val="tx2"/>
                </a:solidFill>
              </a:rPr>
              <a:t>морской </a:t>
            </a:r>
            <a:r>
              <a:rPr lang="ru-RU" sz="1200" dirty="0" smtClean="0">
                <a:solidFill>
                  <a:schemeClr val="tx2"/>
                </a:solidFill>
              </a:rPr>
              <a:t>техники; 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2"/>
                </a:solidFill>
              </a:rPr>
              <a:t>предприятиями </a:t>
            </a:r>
            <a:r>
              <a:rPr lang="ru-RU" sz="1200" dirty="0">
                <a:solidFill>
                  <a:schemeClr val="tx2"/>
                </a:solidFill>
              </a:rPr>
              <a:t>– изготовителями объектов морской </a:t>
            </a:r>
            <a:r>
              <a:rPr lang="ru-RU" sz="1200" dirty="0" smtClean="0">
                <a:solidFill>
                  <a:schemeClr val="tx2"/>
                </a:solidFill>
              </a:rPr>
              <a:t>техники.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solidFill>
                  <a:schemeClr val="tx2"/>
                </a:solidFill>
              </a:rPr>
              <a:t>Организация </a:t>
            </a:r>
            <a:r>
              <a:rPr lang="ru-RU" sz="1200" dirty="0">
                <a:solidFill>
                  <a:schemeClr val="tx2"/>
                </a:solidFill>
              </a:rPr>
              <a:t>серийного производства к</a:t>
            </a:r>
            <a:r>
              <a:rPr lang="ru-RU" sz="1200" dirty="0" smtClean="0">
                <a:solidFill>
                  <a:schemeClr val="tx2"/>
                </a:solidFill>
              </a:rPr>
              <a:t>омплекса </a:t>
            </a:r>
            <a:r>
              <a:rPr lang="ru-RU" sz="1200" dirty="0">
                <a:solidFill>
                  <a:schemeClr val="tx2"/>
                </a:solidFill>
              </a:rPr>
              <a:t>аппаратуры управления грузовыми операциями </a:t>
            </a:r>
            <a:r>
              <a:rPr lang="ru-RU" sz="1200" dirty="0" smtClean="0">
                <a:solidFill>
                  <a:schemeClr val="tx2"/>
                </a:solidFill>
              </a:rPr>
              <a:t>планируется на мощностях </a:t>
            </a:r>
            <a:r>
              <a:rPr lang="ru-RU" sz="1200" dirty="0">
                <a:solidFill>
                  <a:schemeClr val="tx2"/>
                </a:solidFill>
              </a:rPr>
              <a:t>на АО </a:t>
            </a:r>
            <a:r>
              <a:rPr lang="ru-RU" sz="1200" dirty="0" smtClean="0">
                <a:solidFill>
                  <a:schemeClr val="tx2"/>
                </a:solidFill>
              </a:rPr>
              <a:t>«ХХХ» </a:t>
            </a:r>
            <a:r>
              <a:rPr lang="ru-RU" sz="1200" dirty="0">
                <a:solidFill>
                  <a:schemeClr val="tx2"/>
                </a:solidFill>
              </a:rPr>
              <a:t>с </a:t>
            </a:r>
            <a:r>
              <a:rPr lang="ru-RU" sz="1200" dirty="0" smtClean="0">
                <a:solidFill>
                  <a:schemeClr val="tx2"/>
                </a:solidFill>
              </a:rPr>
              <a:t>2021 </a:t>
            </a:r>
            <a:r>
              <a:rPr lang="ru-RU" sz="1200" dirty="0">
                <a:solidFill>
                  <a:schemeClr val="tx2"/>
                </a:solidFill>
              </a:rPr>
              <a:t>г. с целью обеспечения </a:t>
            </a:r>
            <a:r>
              <a:rPr lang="ru-RU" sz="1200" dirty="0" smtClean="0">
                <a:solidFill>
                  <a:schemeClr val="tx2"/>
                </a:solidFill>
              </a:rPr>
              <a:t>внутренних </a:t>
            </a:r>
            <a:r>
              <a:rPr lang="ru-RU" sz="1200" dirty="0">
                <a:solidFill>
                  <a:schemeClr val="tx2"/>
                </a:solidFill>
              </a:rPr>
              <a:t>водных бассейнов </a:t>
            </a:r>
            <a:r>
              <a:rPr lang="ru-RU" sz="1200" dirty="0" smtClean="0">
                <a:solidFill>
                  <a:schemeClr val="tx2"/>
                </a:solidFill>
              </a:rPr>
              <a:t>отечественным оборудованием.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</a:rPr>
              <a:t>Сроки внедрения – </a:t>
            </a:r>
            <a:r>
              <a:rPr lang="ru-RU" sz="1200" dirty="0" smtClean="0">
                <a:solidFill>
                  <a:schemeClr val="tx2"/>
                </a:solidFill>
              </a:rPr>
              <a:t>2021 </a:t>
            </a:r>
            <a:r>
              <a:rPr lang="ru-RU" sz="1200" dirty="0" smtClean="0">
                <a:solidFill>
                  <a:schemeClr val="tx2"/>
                </a:solidFill>
              </a:rPr>
              <a:t>– </a:t>
            </a:r>
            <a:r>
              <a:rPr lang="ru-RU" sz="1200" dirty="0" smtClean="0">
                <a:solidFill>
                  <a:schemeClr val="tx2"/>
                </a:solidFill>
              </a:rPr>
              <a:t>2024 </a:t>
            </a:r>
            <a:r>
              <a:rPr lang="ru-RU" sz="1200" dirty="0" err="1" smtClean="0">
                <a:solidFill>
                  <a:schemeClr val="tx2"/>
                </a:solidFill>
              </a:rPr>
              <a:t>г.г</a:t>
            </a:r>
            <a:r>
              <a:rPr lang="ru-RU" sz="1300" dirty="0" smtClean="0">
                <a:solidFill>
                  <a:schemeClr val="tx2"/>
                </a:solidFill>
              </a:rPr>
              <a:t>.  </a:t>
            </a:r>
            <a:endParaRPr lang="ru-RU" sz="13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121419"/>
            <a:ext cx="85959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000000"/>
                </a:solidFill>
              </a:rPr>
              <a:t>Права </a:t>
            </a:r>
            <a:r>
              <a:rPr lang="ru-RU" sz="1200" dirty="0">
                <a:solidFill>
                  <a:srgbClr val="000000"/>
                </a:solidFill>
              </a:rPr>
              <a:t>на результаты интеллектуальной </a:t>
            </a:r>
            <a:r>
              <a:rPr lang="ru-RU" sz="1200" dirty="0" smtClean="0">
                <a:solidFill>
                  <a:srgbClr val="000000"/>
                </a:solidFill>
              </a:rPr>
              <a:t>деятельности предлагается закрепить за Исполнителем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ОК</a:t>
            </a:r>
            <a:r>
              <a:rPr lang="ru-RU" dirty="0">
                <a:solidFill>
                  <a:srgbClr val="004077"/>
                </a:solidFill>
              </a:rPr>
              <a:t>Р </a:t>
            </a:r>
            <a:r>
              <a:rPr lang="ru-RU" dirty="0" smtClean="0">
                <a:solidFill>
                  <a:srgbClr val="004077"/>
                </a:solidFill>
              </a:rPr>
              <a:t>«Пример заполнения слайда»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4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>
          <a:solidFill>
            <a:schemeClr val="accent2"/>
          </a:solidFill>
        </a:ln>
      </a:spPr>
      <a:bodyPr rtlCol="0" anchor="ctr"/>
      <a:lstStyle>
        <a:defPPr>
          <a:spcBef>
            <a:spcPts val="600"/>
          </a:spcBef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rIns="0" rtlCol="0">
        <a:spAutoFit/>
      </a:bodyPr>
      <a:lstStyle>
        <a:defPPr>
          <a:spcBef>
            <a:spcPts val="600"/>
          </a:spcBef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pn_report" id="{F8D1C6A7-815E-4B1B-922D-DDF256B6FD24}" vid="{8AC31970-B314-4C23-B764-C3D4C7919476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ПН">
    <a:dk1>
      <a:srgbClr val="3C3C3C"/>
    </a:dk1>
    <a:lt1>
      <a:srgbClr val="FFFFFF"/>
    </a:lt1>
    <a:dk2>
      <a:srgbClr val="000000"/>
    </a:dk2>
    <a:lt2>
      <a:srgbClr val="706F6F"/>
    </a:lt2>
    <a:accent1>
      <a:srgbClr val="004077"/>
    </a:accent1>
    <a:accent2>
      <a:srgbClr val="2FB4E9"/>
    </a:accent2>
    <a:accent3>
      <a:srgbClr val="0070BA"/>
    </a:accent3>
    <a:accent4>
      <a:srgbClr val="DADADA"/>
    </a:accent4>
    <a:accent5>
      <a:srgbClr val="AEBD15"/>
    </a:accent5>
    <a:accent6>
      <a:srgbClr val="F7A600"/>
    </a:accent6>
    <a:hlink>
      <a:srgbClr val="0070BA"/>
    </a:hlink>
    <a:folHlink>
      <a:srgbClr val="70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4449</TotalTime>
  <Words>799</Words>
  <Application>Microsoft Office PowerPoint</Application>
  <PresentationFormat>Экран (4:3)</PresentationFormat>
  <Paragraphs>115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Специальное оформление</vt:lpstr>
      <vt:lpstr>13_gpn_report</vt:lpstr>
      <vt:lpstr>1_Специальное оформление</vt:lpstr>
      <vt:lpstr>2_Специальное оформление</vt:lpstr>
      <vt:lpstr>3_Специальное оформление</vt:lpstr>
      <vt:lpstr>4_Специальное оформление</vt:lpstr>
      <vt:lpstr>5_Специальное оформление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Antonov.YI</dc:creator>
  <cp:lastModifiedBy>Ишенина Ольга Александровна</cp:lastModifiedBy>
  <cp:revision>339</cp:revision>
  <cp:lastPrinted>2016-03-02T15:20:47Z</cp:lastPrinted>
  <dcterms:created xsi:type="dcterms:W3CDTF">2016-02-27T11:59:56Z</dcterms:created>
  <dcterms:modified xsi:type="dcterms:W3CDTF">2021-01-25T10:53:11Z</dcterms:modified>
</cp:coreProperties>
</file>