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933" r:id="rId4"/>
  </p:sldMasterIdLst>
  <p:notesMasterIdLst>
    <p:notesMasterId r:id="rId12"/>
  </p:notesMasterIdLst>
  <p:sldIdLst>
    <p:sldId id="430" r:id="rId5"/>
    <p:sldId id="431" r:id="rId6"/>
    <p:sldId id="435" r:id="rId7"/>
    <p:sldId id="433" r:id="rId8"/>
    <p:sldId id="434" r:id="rId9"/>
    <p:sldId id="436" r:id="rId10"/>
    <p:sldId id="437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95" autoAdjust="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pPr/>
              <a:t>18.07.2022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 Введите текст</a:t>
            </a:r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18.07.2022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Первый уровень</a:t>
            </a:r>
          </a:p>
          <a:p>
            <a:pPr lvl="2"/>
            <a:r>
              <a:rPr lang="ru-RU" dirty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8000" y="1340246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Прямоугольник 14"/>
          <p:cNvSpPr/>
          <p:nvPr/>
        </p:nvSpPr>
        <p:spPr>
          <a:xfrm>
            <a:off x="288000" y="3645767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80731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Инициатор работы - АО «…» </a:t>
            </a:r>
            <a:r>
              <a:rPr lang="ru-RU" altLang="ru-RU" sz="1200" dirty="0">
                <a:latin typeface="Arial"/>
              </a:rPr>
              <a:t>(полное название предприятия);</a:t>
            </a:r>
          </a:p>
          <a:p>
            <a:pPr algn="ctr"/>
            <a:r>
              <a:rPr lang="ru-RU" altLang="ru-RU" sz="1200" dirty="0">
                <a:latin typeface="Arial"/>
              </a:rPr>
              <a:t>Потенциальные соисполнители: (список предприятий)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5447602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1464301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работы; потенциальные соисполнители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000" y="2524041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8000" y="2822797"/>
            <a:ext cx="8607600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кого, номер и дата получения, пример ниже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ОАО «Сургутнефтегаз» №  0348 от 01.01.2019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8000" y="5805264"/>
            <a:ext cx="8607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2020 - …. годы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Объем финансирования (ФБ) – …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2020 г. – … 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Внебюджетное финансирование – …..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2020 г. – … 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999" y="3974925"/>
            <a:ext cx="86076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 СТРОГО ИЗ ТТХ!!! 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Последнюю цель (выполнение работ 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рамках 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ведомственного или федерального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проекта) не указывать.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7999" y="474576"/>
            <a:ext cx="8607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rgbClr val="004077"/>
                </a:solidFill>
                <a:latin typeface="Arial"/>
              </a:rPr>
              <a:t>Указать НИР или ОКР «Указать наименование темы строго из ТТХ»</a:t>
            </a:r>
          </a:p>
          <a:p>
            <a:pPr algn="ctr"/>
            <a:r>
              <a:rPr lang="ru-RU" sz="1400" b="1" dirty="0">
                <a:solidFill>
                  <a:srgbClr val="004077"/>
                </a:solidFill>
                <a:latin typeface="Arial"/>
              </a:rPr>
              <a:t>Шифр «Указать шифр»</a:t>
            </a:r>
          </a:p>
        </p:txBody>
      </p:sp>
      <p:sp>
        <p:nvSpPr>
          <p:cNvPr id="13" name="Заголовок 8"/>
          <p:cNvSpPr txBox="1">
            <a:spLocks/>
          </p:cNvSpPr>
          <p:nvPr/>
        </p:nvSpPr>
        <p:spPr>
          <a:xfrm>
            <a:off x="286948" y="184218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 технологическое направление («…………….»)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9" y="12493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9" y="1616003"/>
            <a:ext cx="86076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Перечисляются все задачи, согласно ТТХ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Разработка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Создание и испытание опытного образца 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ЗАДАЧИ СТОРОГО ИЗ ТТХ!!!</a:t>
            </a: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8000" y="1228682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Информация о ранее выполненных работах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8000" y="1616003"/>
            <a:ext cx="860760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Указать общие сведения о имеющемся научно-техническом заделе в области планируемого исследования: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название программы, в рамках которой выполнялись схожие работы, направления, в общем виде результаты, достижения… (Сведения только </a:t>
            </a:r>
            <a:r>
              <a:rPr lang="ru-RU" sz="1200" u="sng" dirty="0">
                <a:solidFill>
                  <a:srgbClr val="000000"/>
                </a:solidFill>
              </a:rPr>
              <a:t>из открытых источников</a:t>
            </a:r>
            <a:r>
              <a:rPr lang="ru-RU" sz="1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8000" y="3435331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Новизна работы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8000" y="386104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000000"/>
                </a:solidFill>
              </a:rPr>
              <a:t>Описывается, в чем именно состоит новизна работы, может быть указана важность для отечественного судостроения, наличие/отсутствие зарубежных аналогов. Краткая информация по сути вопроса</a:t>
            </a: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201589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339" y="1140019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Сравнение с аналогами </a:t>
            </a:r>
            <a:endParaRPr lang="ru-RU" sz="1400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83040"/>
              </p:ext>
            </p:extLst>
          </p:nvPr>
        </p:nvGraphicFramePr>
        <p:xfrm>
          <a:off x="281658" y="1439466"/>
          <a:ext cx="8613281" cy="14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41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41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41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41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 1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 2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 …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en-US" sz="1200" b="1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Создаваемое в рамках темы оборудование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36379" y="61047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Желательна картинка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829" y="5157192"/>
            <a:ext cx="8607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FF0000"/>
                </a:solidFill>
              </a:rPr>
              <a:t>Аналог может быть как отечественного, так и зарубежного производства. Если аналогов несколько – необходимо добавить дополнительные столбцы (по числу аналогов).</a:t>
            </a:r>
          </a:p>
          <a:p>
            <a:pPr algn="just"/>
            <a:endParaRPr lang="ru-RU" sz="1200" dirty="0">
              <a:solidFill>
                <a:srgbClr val="FF0000"/>
              </a:solidFill>
            </a:endParaRPr>
          </a:p>
          <a:p>
            <a:pPr algn="just"/>
            <a:r>
              <a:rPr lang="ru-RU" sz="1200" dirty="0">
                <a:solidFill>
                  <a:srgbClr val="FF0000"/>
                </a:solidFill>
              </a:rPr>
              <a:t>Среди параметров сравнения желательно указывать, в том числе, параметры, по которым </a:t>
            </a:r>
            <a:r>
              <a:rPr lang="ru-RU" sz="1200" b="1" dirty="0">
                <a:solidFill>
                  <a:srgbClr val="FF0000"/>
                </a:solidFill>
              </a:rPr>
              <a:t>создаваемое оборудование превосходит существующие аналоги</a:t>
            </a:r>
            <a:r>
              <a:rPr lang="ru-RU" sz="1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9722" y="3068960"/>
            <a:ext cx="860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FF0000"/>
                </a:solidFill>
              </a:rPr>
              <a:t>Пример заполнения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25595"/>
              </p:ext>
            </p:extLst>
          </p:nvPr>
        </p:nvGraphicFramePr>
        <p:xfrm>
          <a:off x="235978" y="3379867"/>
          <a:ext cx="8658961" cy="176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4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4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Паром «1234»</a:t>
                      </a:r>
                      <a:endParaRPr lang="en-US" sz="1200" b="1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Паром «Лучший»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Комплектующее оборудование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Импортное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Отечественное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Скорость полного хода, уз.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130000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8000" y="1170382"/>
            <a:ext cx="8607600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556792"/>
            <a:ext cx="860760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Перечисляются планируемые конкретные результаты работы, согласно ТТХ.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</a:pPr>
            <a:r>
              <a:rPr lang="ru-RU" sz="1200" b="1" u="sng" dirty="0">
                <a:solidFill>
                  <a:srgbClr val="FF0000"/>
                </a:solidFill>
              </a:rPr>
              <a:t>Не указывать </a:t>
            </a:r>
            <a:r>
              <a:rPr lang="ru-RU" sz="1200" u="sng" dirty="0">
                <a:solidFill>
                  <a:srgbClr val="FF0000"/>
                </a:solidFill>
              </a:rPr>
              <a:t>стандартные результаты, относящихся ко всем НИР и ОКР</a:t>
            </a:r>
            <a:r>
              <a:rPr lang="ru-RU" sz="1200" dirty="0">
                <a:solidFill>
                  <a:srgbClr val="FF0000"/>
                </a:solidFill>
              </a:rPr>
              <a:t> :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технико-экономическое обоснование разработки;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отчет о патентных исследованиях;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перечень объектов интеллектуальной  собственности;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перечень работ, выполненных за счет внебюджетных средств;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предложения по внедрению;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демонстрационные материалы для презентации результатов в формате Microsoft Power Point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4203960"/>
            <a:ext cx="8607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Перечисляется эффект выполнения работы </a:t>
            </a:r>
            <a:r>
              <a:rPr lang="ru-RU" sz="1200" u="sng" dirty="0">
                <a:solidFill>
                  <a:srgbClr val="000000"/>
                </a:solidFill>
              </a:rPr>
              <a:t>с конкретными показателями</a:t>
            </a:r>
            <a:r>
              <a:rPr lang="ru-RU" sz="1200" dirty="0">
                <a:solidFill>
                  <a:srgbClr val="000000"/>
                </a:solidFill>
              </a:rPr>
              <a:t>, например: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Повышение </a:t>
            </a:r>
            <a:r>
              <a:rPr lang="ru-RU" sz="1200" dirty="0" err="1">
                <a:solidFill>
                  <a:srgbClr val="000000"/>
                </a:solidFill>
              </a:rPr>
              <a:t>энергоэффективности</a:t>
            </a:r>
            <a:r>
              <a:rPr lang="ru-RU" sz="1200" dirty="0">
                <a:solidFill>
                  <a:srgbClr val="000000"/>
                </a:solidFill>
              </a:rPr>
              <a:t> на 30%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Повышение надёжности и технологичности….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Снижение эксплуатационных затрат в 1,5 раза.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38439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188763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268760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</a:t>
            </a:r>
            <a:r>
              <a:rPr lang="ru-RU" sz="1400" b="1">
                <a:solidFill>
                  <a:srgbClr val="FFFFFF"/>
                </a:solidFill>
                <a:cs typeface="Arial" pitchFamily="34" charset="0"/>
              </a:rPr>
              <a:t>планируемые 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8000" y="2636912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Исходя из этой информации формируются предложения по количеству индикаторов и показателей по следующей форме (года должны соответствовать срокам выполнения работы):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56381"/>
              </p:ext>
            </p:extLst>
          </p:nvPr>
        </p:nvGraphicFramePr>
        <p:xfrm>
          <a:off x="467544" y="3162859"/>
          <a:ext cx="7776864" cy="136815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2020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2021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2022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</a:rPr>
                        <a:t>разработанных 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8000" y="5160270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8000" y="5558368"/>
            <a:ext cx="86076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000000"/>
                </a:solidFill>
              </a:rPr>
              <a:t>Здесь должны быть указаны </a:t>
            </a:r>
            <a:r>
              <a:rPr lang="ru-RU" sz="1200" u="sng" dirty="0">
                <a:solidFill>
                  <a:srgbClr val="000000"/>
                </a:solidFill>
              </a:rPr>
              <a:t>конкретные</a:t>
            </a:r>
            <a:r>
              <a:rPr lang="ru-RU" sz="1200" dirty="0">
                <a:solidFill>
                  <a:srgbClr val="000000"/>
                </a:solidFill>
              </a:rPr>
              <a:t> данные о том, кем и при каких условиях и какой именно результат планируемой к выполнению НИР или ОКР, может быть использован.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000000"/>
                </a:solidFill>
              </a:rPr>
              <a:t>Ориентировочные сроки внедрения - ……….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8000" y="4657870"/>
            <a:ext cx="860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</a:rPr>
              <a:t>Права на результаты интеллектуальной деятельности предлагается закрепить за </a:t>
            </a:r>
            <a:r>
              <a:rPr lang="ru-RU" sz="1200" dirty="0">
                <a:solidFill>
                  <a:srgbClr val="FF0000"/>
                </a:solidFill>
              </a:rPr>
              <a:t>(Российская Федерация либо Исполнитель)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000" y="2098303"/>
            <a:ext cx="86076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Патент на …(изобретение, полезную модель и т.д.)  «……………» 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Секрет производства («ноу-хау») «Технология…………….»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8000" y="163663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Указываются конкретные технические решения, подлежащие правовой охране, а также предполагаемый вид правовой охраны, например:</a:t>
            </a: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27093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000" y="1092823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(планируемые РИД)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8000" y="1400495"/>
            <a:ext cx="8607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Секрет производства «ноу-хау»: Технология управления грузовыми операциями с функциями метрологического контроля.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Программа для ЭВМ: Программа метрологического мониторинга, интегрированного в систему управления грузовыми операциями. 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Промышленный образец: Комплекс аппаратуры управления грузовыми операциями с функциями метрологического контроля для морских судов.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09275"/>
              </p:ext>
            </p:extLst>
          </p:nvPr>
        </p:nvGraphicFramePr>
        <p:xfrm>
          <a:off x="703117" y="2852936"/>
          <a:ext cx="7776864" cy="11521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2020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2021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2022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743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разработанных 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345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8000" y="4493796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000" y="4804648"/>
            <a:ext cx="8607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chemeClr val="tx2"/>
                </a:solidFill>
              </a:rPr>
              <a:t>Система управления грузовыми операциями с функциями метрологического контроля может быть использована при создании и модернизации объектов морской техники для добычи, хранения, выгрузки и транспортировки нефти и нефтепродуктов, нефтеналивных судах, судах снабжения: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tx2"/>
                </a:solidFill>
              </a:rPr>
              <a:t>КБ-проектантами морской техники; 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tx2"/>
                </a:solidFill>
              </a:rPr>
              <a:t>предприятиями – изготовителями объектов морской техники.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chemeClr val="tx2"/>
                </a:solidFill>
              </a:rPr>
              <a:t>Организация серийного производства комплекса аппаратуры управления грузовыми операциями планируется на мощностях на АО «ХХХ» с 2020 г. с целью обеспечения внутренних водных бассейнов отечественным оборудованием.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</a:rPr>
              <a:t>Сроки внедрения – 2020 – 2023 </a:t>
            </a:r>
            <a:r>
              <a:rPr lang="ru-RU" sz="1200" dirty="0" err="1">
                <a:solidFill>
                  <a:schemeClr val="tx2"/>
                </a:solidFill>
              </a:rPr>
              <a:t>г.г</a:t>
            </a:r>
            <a:r>
              <a:rPr lang="ru-RU" sz="1300" dirty="0">
                <a:solidFill>
                  <a:schemeClr val="tx2"/>
                </a:solidFill>
              </a:rPr>
              <a:t>.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000" y="4121419"/>
            <a:ext cx="860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Права на результаты интеллектуальной деятельности предлагается закрепить за Исполнителем</a:t>
            </a: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ОКР «Пример заполнения слайда»</a:t>
            </a:r>
          </a:p>
        </p:txBody>
      </p:sp>
    </p:spTree>
    <p:extLst>
      <p:ext uri="{BB962C8B-B14F-4D97-AF65-F5344CB8AC3E}">
        <p14:creationId xmlns:p14="http://schemas.microsoft.com/office/powerpoint/2010/main" val="1178741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814</Words>
  <Application>Microsoft Office PowerPoint</Application>
  <PresentationFormat>Экран (4:3)</PresentationFormat>
  <Paragraphs>123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Специальное оформление</vt:lpstr>
      <vt:lpstr>13_gpn_report</vt:lpstr>
      <vt:lpstr>1_Специальное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Дарья</cp:lastModifiedBy>
  <cp:revision>342</cp:revision>
  <cp:lastPrinted>2016-03-02T15:20:47Z</cp:lastPrinted>
  <dcterms:created xsi:type="dcterms:W3CDTF">2016-02-27T11:59:56Z</dcterms:created>
  <dcterms:modified xsi:type="dcterms:W3CDTF">2022-07-18T10:43:54Z</dcterms:modified>
</cp:coreProperties>
</file>