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3.xml" ContentType="application/vnd.openxmlformats-officedocument.theme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1" r:id="rId1"/>
    <p:sldMasterId id="2147483833" r:id="rId2"/>
    <p:sldMasterId id="2147483884" r:id="rId3"/>
    <p:sldMasterId id="2147483933" r:id="rId4"/>
  </p:sldMasterIdLst>
  <p:notesMasterIdLst>
    <p:notesMasterId r:id="rId12"/>
  </p:notesMasterIdLst>
  <p:sldIdLst>
    <p:sldId id="430" r:id="rId5"/>
    <p:sldId id="431" r:id="rId6"/>
    <p:sldId id="435" r:id="rId7"/>
    <p:sldId id="433" r:id="rId8"/>
    <p:sldId id="434" r:id="rId9"/>
    <p:sldId id="436" r:id="rId10"/>
    <p:sldId id="437" r:id="rId1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08080"/>
    <a:srgbClr val="4F81BD"/>
    <a:srgbClr val="4070AA"/>
    <a:srgbClr val="2A4A70"/>
    <a:srgbClr val="6883AA"/>
    <a:srgbClr val="D0D8E8"/>
    <a:srgbClr val="00E668"/>
    <a:srgbClr val="8BFFB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95" autoAdjust="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7459D-1145-47E7-AD23-D6CE0C9A981A}" type="datetimeFigureOut">
              <a:rPr lang="ru-RU" smtClean="0"/>
              <a:pPr/>
              <a:t>18.07.2022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C276-C890-42CF-9738-2A46D75E38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9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0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06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21" name="ContentsTitle5"/>
          <p:cNvSpPr txBox="1"/>
          <p:nvPr/>
        </p:nvSpPr>
        <p:spPr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4" name="line5"/>
          <p:cNvCxnSpPr/>
          <p:nvPr/>
        </p:nvCxnSpPr>
        <p:spPr>
          <a:xfrm>
            <a:off x="297657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5</a:t>
            </a:r>
          </a:p>
        </p:txBody>
      </p:sp>
      <p:sp>
        <p:nvSpPr>
          <p:cNvPr id="13" name="ContentsTitle3"/>
          <p:cNvSpPr txBox="1"/>
          <p:nvPr/>
        </p:nvSpPr>
        <p:spPr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6" name="line3"/>
          <p:cNvCxnSpPr/>
          <p:nvPr/>
        </p:nvCxnSpPr>
        <p:spPr>
          <a:xfrm>
            <a:off x="297657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3</a:t>
            </a:r>
          </a:p>
        </p:txBody>
      </p:sp>
      <p:sp>
        <p:nvSpPr>
          <p:cNvPr id="17" name="ContentsTitle4"/>
          <p:cNvSpPr txBox="1"/>
          <p:nvPr/>
        </p:nvSpPr>
        <p:spPr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0" name="line4"/>
          <p:cNvCxnSpPr/>
          <p:nvPr/>
        </p:nvCxnSpPr>
        <p:spPr>
          <a:xfrm>
            <a:off x="297657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4</a:t>
            </a:r>
          </a:p>
        </p:txBody>
      </p:sp>
      <p:sp>
        <p:nvSpPr>
          <p:cNvPr id="4" name="ContentsTitle1"/>
          <p:cNvSpPr txBox="1"/>
          <p:nvPr/>
        </p:nvSpPr>
        <p:spPr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" name="line1"/>
          <p:cNvCxnSpPr/>
          <p:nvPr/>
        </p:nvCxnSpPr>
        <p:spPr>
          <a:xfrm>
            <a:off x="297657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25" name="ContentsTitle6"/>
          <p:cNvSpPr txBox="1"/>
          <p:nvPr/>
        </p:nvSpPr>
        <p:spPr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8" name="line6"/>
          <p:cNvCxnSpPr/>
          <p:nvPr/>
        </p:nvCxnSpPr>
        <p:spPr>
          <a:xfrm>
            <a:off x="297657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6</a:t>
            </a:r>
          </a:p>
        </p:txBody>
      </p:sp>
      <p:sp>
        <p:nvSpPr>
          <p:cNvPr id="9" name="ContentsTitle2"/>
          <p:cNvSpPr txBox="1"/>
          <p:nvPr/>
        </p:nvSpPr>
        <p:spPr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2" name="line2"/>
          <p:cNvCxnSpPr/>
          <p:nvPr/>
        </p:nvCxnSpPr>
        <p:spPr>
          <a:xfrm>
            <a:off x="297657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2</a:t>
            </a:r>
          </a:p>
        </p:txBody>
      </p:sp>
      <p:sp>
        <p:nvSpPr>
          <p:cNvPr id="29" name="ContentsTitle7"/>
          <p:cNvSpPr txBox="1"/>
          <p:nvPr/>
        </p:nvSpPr>
        <p:spPr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sp>
        <p:nvSpPr>
          <p:cNvPr id="31" name="ContentsNumber7"/>
          <p:cNvSpPr txBox="1"/>
          <p:nvPr/>
        </p:nvSpPr>
        <p:spPr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7</a:t>
            </a:r>
          </a:p>
        </p:txBody>
      </p:sp>
      <p:cxnSp>
        <p:nvCxnSpPr>
          <p:cNvPr id="32" name="line7"/>
          <p:cNvCxnSpPr/>
          <p:nvPr/>
        </p:nvCxnSpPr>
        <p:spPr>
          <a:xfrm>
            <a:off x="297657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50" name="line8"/>
          <p:cNvCxnSpPr/>
          <p:nvPr/>
        </p:nvCxnSpPr>
        <p:spPr>
          <a:xfrm>
            <a:off x="297657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8</a:t>
            </a:r>
          </a:p>
        </p:txBody>
      </p:sp>
      <p:sp>
        <p:nvSpPr>
          <p:cNvPr id="62" name="ContentsTitle13"/>
          <p:cNvSpPr txBox="1"/>
          <p:nvPr/>
        </p:nvSpPr>
        <p:spPr>
          <a:xfrm>
            <a:off x="649291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3" name="line13"/>
          <p:cNvCxnSpPr/>
          <p:nvPr/>
        </p:nvCxnSpPr>
        <p:spPr>
          <a:xfrm>
            <a:off x="297657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>
          <a:xfrm>
            <a:off x="287525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13</a:t>
            </a:r>
          </a:p>
        </p:txBody>
      </p:sp>
      <p:sp>
        <p:nvSpPr>
          <p:cNvPr id="66" name="ContentsTitle11"/>
          <p:cNvSpPr txBox="1"/>
          <p:nvPr/>
        </p:nvSpPr>
        <p:spPr>
          <a:xfrm>
            <a:off x="649291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7" name="line11"/>
          <p:cNvCxnSpPr/>
          <p:nvPr/>
        </p:nvCxnSpPr>
        <p:spPr>
          <a:xfrm>
            <a:off x="297657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>
          <a:xfrm>
            <a:off x="287530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11</a:t>
            </a:r>
          </a:p>
        </p:txBody>
      </p:sp>
      <p:sp>
        <p:nvSpPr>
          <p:cNvPr id="70" name="ContentsTitle15"/>
          <p:cNvSpPr txBox="1"/>
          <p:nvPr/>
        </p:nvSpPr>
        <p:spPr>
          <a:xfrm>
            <a:off x="649291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1" name="line15"/>
          <p:cNvCxnSpPr/>
          <p:nvPr/>
        </p:nvCxnSpPr>
        <p:spPr>
          <a:xfrm>
            <a:off x="297657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>
          <a:xfrm>
            <a:off x="287525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15</a:t>
            </a:r>
          </a:p>
        </p:txBody>
      </p:sp>
      <p:sp>
        <p:nvSpPr>
          <p:cNvPr id="74" name="ContentsTitle12"/>
          <p:cNvSpPr txBox="1"/>
          <p:nvPr/>
        </p:nvSpPr>
        <p:spPr>
          <a:xfrm>
            <a:off x="649291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5" name="line12"/>
          <p:cNvCxnSpPr/>
          <p:nvPr/>
        </p:nvCxnSpPr>
        <p:spPr>
          <a:xfrm>
            <a:off x="297657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>
          <a:xfrm>
            <a:off x="287525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12</a:t>
            </a:r>
          </a:p>
        </p:txBody>
      </p:sp>
      <p:sp>
        <p:nvSpPr>
          <p:cNvPr id="78" name="ContentsTitle9"/>
          <p:cNvSpPr txBox="1"/>
          <p:nvPr/>
        </p:nvSpPr>
        <p:spPr>
          <a:xfrm>
            <a:off x="649291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9" name="line9"/>
          <p:cNvCxnSpPr/>
          <p:nvPr/>
        </p:nvCxnSpPr>
        <p:spPr>
          <a:xfrm>
            <a:off x="297657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9</a:t>
            </a:r>
          </a:p>
        </p:txBody>
      </p:sp>
      <p:sp>
        <p:nvSpPr>
          <p:cNvPr id="82" name="ContentsTitle14"/>
          <p:cNvSpPr txBox="1"/>
          <p:nvPr/>
        </p:nvSpPr>
        <p:spPr>
          <a:xfrm>
            <a:off x="649291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3" name="line14"/>
          <p:cNvCxnSpPr/>
          <p:nvPr/>
        </p:nvCxnSpPr>
        <p:spPr>
          <a:xfrm>
            <a:off x="297657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>
          <a:xfrm>
            <a:off x="287525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14</a:t>
            </a:r>
          </a:p>
        </p:txBody>
      </p:sp>
      <p:sp>
        <p:nvSpPr>
          <p:cNvPr id="86" name="ContentsTitle10"/>
          <p:cNvSpPr txBox="1"/>
          <p:nvPr/>
        </p:nvSpPr>
        <p:spPr>
          <a:xfrm>
            <a:off x="649291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7" name="line10"/>
          <p:cNvCxnSpPr/>
          <p:nvPr/>
        </p:nvCxnSpPr>
        <p:spPr>
          <a:xfrm>
            <a:off x="297657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>
          <a:xfrm>
            <a:off x="287525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10</a:t>
            </a:r>
          </a:p>
        </p:txBody>
      </p:sp>
      <p:sp>
        <p:nvSpPr>
          <p:cNvPr id="85" name="Number1"/>
          <p:cNvSpPr txBox="1"/>
          <p:nvPr/>
        </p:nvSpPr>
        <p:spPr>
          <a:xfrm>
            <a:off x="8460433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89" name="Number2"/>
          <p:cNvSpPr txBox="1"/>
          <p:nvPr/>
        </p:nvSpPr>
        <p:spPr>
          <a:xfrm>
            <a:off x="8460433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0" name="Number3"/>
          <p:cNvSpPr txBox="1"/>
          <p:nvPr/>
        </p:nvSpPr>
        <p:spPr>
          <a:xfrm>
            <a:off x="8460433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1" name="Number5"/>
          <p:cNvSpPr txBox="1"/>
          <p:nvPr/>
        </p:nvSpPr>
        <p:spPr>
          <a:xfrm>
            <a:off x="8460433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2" name="Number6"/>
          <p:cNvSpPr txBox="1"/>
          <p:nvPr/>
        </p:nvSpPr>
        <p:spPr>
          <a:xfrm>
            <a:off x="8460433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3" name="Number7"/>
          <p:cNvSpPr txBox="1"/>
          <p:nvPr/>
        </p:nvSpPr>
        <p:spPr>
          <a:xfrm>
            <a:off x="8460433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4" name="Number8"/>
          <p:cNvSpPr txBox="1"/>
          <p:nvPr/>
        </p:nvSpPr>
        <p:spPr>
          <a:xfrm>
            <a:off x="8460433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5" name="Number4"/>
          <p:cNvSpPr txBox="1"/>
          <p:nvPr/>
        </p:nvSpPr>
        <p:spPr>
          <a:xfrm>
            <a:off x="8460433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6" name="Number9"/>
          <p:cNvSpPr txBox="1"/>
          <p:nvPr/>
        </p:nvSpPr>
        <p:spPr>
          <a:xfrm>
            <a:off x="8460433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7" name="Number10"/>
          <p:cNvSpPr txBox="1"/>
          <p:nvPr/>
        </p:nvSpPr>
        <p:spPr>
          <a:xfrm>
            <a:off x="8460433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8" name="Number11"/>
          <p:cNvSpPr txBox="1"/>
          <p:nvPr/>
        </p:nvSpPr>
        <p:spPr>
          <a:xfrm>
            <a:off x="8460433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9" name="Number12"/>
          <p:cNvSpPr txBox="1"/>
          <p:nvPr/>
        </p:nvSpPr>
        <p:spPr>
          <a:xfrm>
            <a:off x="8460433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0" name="Number13"/>
          <p:cNvSpPr txBox="1"/>
          <p:nvPr/>
        </p:nvSpPr>
        <p:spPr>
          <a:xfrm>
            <a:off x="8460433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1" name="Number14"/>
          <p:cNvSpPr txBox="1"/>
          <p:nvPr/>
        </p:nvSpPr>
        <p:spPr>
          <a:xfrm>
            <a:off x="8460433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2" name="Number15"/>
          <p:cNvSpPr txBox="1"/>
          <p:nvPr/>
        </p:nvSpPr>
        <p:spPr>
          <a:xfrm>
            <a:off x="8460433" y="597993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2843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2611534"/>
            <a:ext cx="8569325" cy="610499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название раздела (максимум две строки)</a:t>
            </a:r>
            <a:endParaRPr lang="en-US" dirty="0"/>
          </a:p>
        </p:txBody>
      </p:sp>
      <p:cxnSp>
        <p:nvCxnSpPr>
          <p:cNvPr id="4" name="Прямая соединительная линия 7"/>
          <p:cNvCxnSpPr/>
          <p:nvPr/>
        </p:nvCxnSpPr>
        <p:spPr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8" y="3644922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 Введите текст</a:t>
            </a:r>
          </a:p>
        </p:txBody>
      </p:sp>
      <p:sp>
        <p:nvSpPr>
          <p:cNvPr id="14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9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45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Выво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268414"/>
            <a:ext cx="8569325" cy="1584507"/>
          </a:xfrm>
        </p:spPr>
        <p:txBody>
          <a:bodyPr>
            <a:noAutofit/>
          </a:bodyPr>
          <a:lstStyle>
            <a:lvl1pPr>
              <a:defRPr sz="2000" b="1" cap="all" baseline="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9" y="2924952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 dirty="0"/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11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8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9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5"/>
            <a:ext cx="8569324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70803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51663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(верси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35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>
          <a:xfrm>
            <a:off x="287339" y="3894159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08252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екст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287349" y="4797425"/>
            <a:ext cx="8569325" cy="1531938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284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649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1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лева и два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4679957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68459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права и два объекта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>
          <a:xfrm>
            <a:off x="46709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5987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6156336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287349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3221842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14884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низу и два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>
          <a:xfrm>
            <a:off x="287349" y="3897311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7834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верху и два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>
          <a:xfrm>
            <a:off x="287349" y="1268412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>
          <a:xfrm>
            <a:off x="2873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>
          <a:xfrm>
            <a:off x="46709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25607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44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>
          <a:xfrm>
            <a:off x="4679956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0641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05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53576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46709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84873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48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0669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ри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183656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35591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02854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9876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8" y="1268415"/>
            <a:ext cx="4176712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30821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>
          <a:xfrm>
            <a:off x="287338" y="1268781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32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ять дополне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>
          <a:xfrm>
            <a:off x="287337" y="1268414"/>
            <a:ext cx="5653087" cy="331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>
          <a:xfrm>
            <a:off x="6156326" y="1272660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>
          <a:xfrm>
            <a:off x="6156326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>
          <a:xfrm>
            <a:off x="6156326" y="3041166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>
          <a:xfrm>
            <a:off x="3221831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>
          <a:xfrm>
            <a:off x="287338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02077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88644"/>
            <a:ext cx="8569325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37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3933825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>
          <a:xfrm>
            <a:off x="287337" y="1726577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>
          <a:xfrm>
            <a:off x="3231632" y="1726555"/>
            <a:ext cx="2700337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50019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4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41227"/>
            <a:ext cx="2700337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21049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5363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20087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155712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5314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рисунка и 3 блока текс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8142" y="3068960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 baseline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>
          <a:xfrm>
            <a:off x="287348" y="3554292"/>
            <a:ext cx="2700337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>
          <a:xfrm>
            <a:off x="3221050" y="3554292"/>
            <a:ext cx="2700337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553024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484440" y="1268415"/>
            <a:ext cx="6372225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>
          <a:xfrm>
            <a:off x="287349" y="3068639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57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82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3 блока текс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3"/>
            <a:ext cx="27003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>
          <a:xfrm>
            <a:off x="3240088" y="1268413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>
          <a:xfrm>
            <a:off x="3240088" y="3055146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40088" y="4841898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37487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>
          <a:xfrm>
            <a:off x="287343" y="12620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918294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>
          <a:xfrm>
            <a:off x="32210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>
          <a:xfrm>
            <a:off x="6156336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>
          <a:xfrm>
            <a:off x="287343" y="38909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858891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 и 2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49" y="4421682"/>
            <a:ext cx="2700337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287338" y="3933825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9" y="437507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16003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>
          <a:xfrm>
            <a:off x="3240098" y="38909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>
          <a:xfrm>
            <a:off x="287349" y="12620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62800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рисунка,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38" y="3933825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22000" y="1262018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87338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>
          <a:xfrm>
            <a:off x="6156325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275873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три блока с текстом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287338" y="4797447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>
          <a:xfrm>
            <a:off x="2484440" y="1262018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484440" y="3055223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484440" y="4825956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885711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ейс про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>
          <a:xfrm>
            <a:off x="2483769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Объект 7"/>
          <p:cNvSpPr>
            <a:spLocks noGrp="1"/>
          </p:cNvSpPr>
          <p:nvPr>
            <p:ph sz="quarter" idx="21" hasCustomPrompt="1"/>
          </p:nvPr>
        </p:nvSpPr>
        <p:spPr>
          <a:xfrm>
            <a:off x="2483769" y="3526913"/>
            <a:ext cx="6372895" cy="2808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5"/>
          <p:cNvSpPr>
            <a:spLocks noGrp="1"/>
          </p:cNvSpPr>
          <p:nvPr>
            <p:ph sz="quarter" idx="22" hasCustomPrompt="1"/>
          </p:nvPr>
        </p:nvSpPr>
        <p:spPr>
          <a:xfrm>
            <a:off x="287343" y="1726555"/>
            <a:ext cx="6372894" cy="1044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3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/>
          <p:nvPr/>
        </p:nvCxnSpPr>
        <p:spPr>
          <a:xfrm>
            <a:off x="2483775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>
          <a:xfrm>
            <a:off x="287349" y="3068638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>
          <a:xfrm>
            <a:off x="6877061" y="1260022"/>
            <a:ext cx="1979613" cy="15212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51865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подзаголовка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2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42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7342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556731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9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74109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287348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48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3221049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221049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6156336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156336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>
          <a:xfrm>
            <a:off x="287348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>
          <a:xfrm>
            <a:off x="287348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8734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3221049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6156336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156336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3221049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>
          <a:xfrm>
            <a:off x="2873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32210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92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87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3239863" y="1726577"/>
            <a:ext cx="2700337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6156325" y="1726577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3239863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39863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1241223"/>
            <a:ext cx="2700000" cy="360000"/>
          </a:xfrm>
        </p:spPr>
        <p:txBody>
          <a:bodyPr vert="horz" lIns="0" tIns="0" rIns="0" bIns="0" rtlCol="0" anchor="b">
            <a:no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lang="ru-RU" dirty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>
          <a:xfrm>
            <a:off x="3239862" y="4797425"/>
            <a:ext cx="5616811" cy="1547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46972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8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287345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>
          <a:xfrm>
            <a:off x="4673600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7517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объект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2204865"/>
            <a:ext cx="8569325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0631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6156325" y="1726556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>
          <a:xfrm>
            <a:off x="320358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03446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6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2873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32210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>
          <a:xfrm>
            <a:off x="32210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>
          <a:xfrm>
            <a:off x="6156325" y="4797425"/>
            <a:ext cx="2700338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498888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466918" y="4797446"/>
            <a:ext cx="3960627" cy="1351645"/>
          </a:xfr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3041913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одпись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4176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181342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три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>
          <a:xfrm>
            <a:off x="296056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>
          <a:xfrm>
            <a:off x="3240088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>
          <a:xfrm>
            <a:off x="6183656" y="3933825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35"/>
            <a:ext cx="8569325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64763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рисунка и две подпис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287349" y="3293456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>
          <a:xfrm>
            <a:off x="287349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17155401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два дополн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6156325" y="3068638"/>
            <a:ext cx="2700336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>
          <a:xfrm>
            <a:off x="6156325" y="1268413"/>
            <a:ext cx="2700336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>
          <a:xfrm>
            <a:off x="287337" y="1268412"/>
            <a:ext cx="5653087" cy="50768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15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932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>
          <a:xfrm>
            <a:off x="287349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 lang="ru-RU" sz="1400" b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0070BA"/>
                </a:solidFill>
              </a:rPr>
              <a:t>Первый уровень</a:t>
            </a:r>
          </a:p>
          <a:p>
            <a:pPr marL="0" lvl="1">
              <a:spcBef>
                <a:spcPts val="300"/>
              </a:spcBef>
              <a:buClr>
                <a:srgbClr val="004077"/>
              </a:buClr>
              <a:buSzPct val="100000"/>
              <a:defRPr/>
            </a:pPr>
            <a:r>
              <a:rPr lang="ru-RU" sz="1200" b="1" dirty="0">
                <a:solidFill>
                  <a:srgbClr val="3C3C3C"/>
                </a:solidFill>
              </a:rPr>
              <a:t>Второй уровень</a:t>
            </a:r>
          </a:p>
          <a:p>
            <a:pPr marL="0" lvl="2">
              <a:spcBef>
                <a:spcPts val="300"/>
              </a:spcBef>
              <a:buClr>
                <a:srgbClr val="0070BA"/>
              </a:buClr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92448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66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734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7924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05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735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683377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714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25257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889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70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7EC75DF-6DA1-49E4-8DAC-FAC59F5014AC}" type="datetime1">
              <a:rPr lang="ru-RU" smtClean="0">
                <a:solidFill>
                  <a:prstClr val="black"/>
                </a:solidFill>
              </a:rPr>
              <a:pPr/>
              <a:t>18.07.2022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 kern="0" smtClean="0">
                <a:solidFill>
                  <a:srgbClr val="3C3C3C"/>
                </a:solidFill>
                <a:latin typeface="Arial"/>
              </a:rPr>
              <a:pPr>
                <a:defRPr/>
              </a:pPr>
              <a:t>‹#›</a:t>
            </a:fld>
            <a:endParaRPr lang="ru-RU" sz="1000" b="1" kern="0" dirty="0">
              <a:solidFill>
                <a:srgbClr val="3C3C3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81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6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0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52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tags" Target="../tags/tag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8" Type="http://schemas.openxmlformats.org/officeDocument/2006/relationships/slideLayout" Target="../slideLayouts/slideLayout19.xml"/><Relationship Id="rId51" Type="http://schemas.openxmlformats.org/officeDocument/2006/relationships/vmlDrawing" Target="../drawings/vmlDrawing1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52"/>
            </p:custDataLst>
            <p:extLst/>
          </p:nvPr>
        </p:nvGraphicFramePr>
        <p:xfrm>
          <a:off x="1599" y="161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think-cell Slide" r:id="rId53" imgW="360" imgH="360" progId="">
                  <p:embed/>
                </p:oleObj>
              </mc:Choice>
              <mc:Fallback>
                <p:oleObj name="think-cell Slide" r:id="rId53" imgW="360" imgH="36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" y="161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38" y="188644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Первый уровень</a:t>
            </a:r>
          </a:p>
          <a:p>
            <a:pPr lvl="2"/>
            <a:r>
              <a:rPr lang="ru-RU" dirty="0"/>
              <a:t>Второй уровень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3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4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  <p:sldLayoutId id="2147483856" r:id="rId22"/>
    <p:sldLayoutId id="2147483857" r:id="rId23"/>
    <p:sldLayoutId id="2147483858" r:id="rId24"/>
    <p:sldLayoutId id="2147483859" r:id="rId25"/>
    <p:sldLayoutId id="2147483860" r:id="rId26"/>
    <p:sldLayoutId id="2147483861" r:id="rId27"/>
    <p:sldLayoutId id="2147483862" r:id="rId28"/>
    <p:sldLayoutId id="2147483863" r:id="rId29"/>
    <p:sldLayoutId id="2147483864" r:id="rId30"/>
    <p:sldLayoutId id="2147483865" r:id="rId31"/>
    <p:sldLayoutId id="2147483866" r:id="rId32"/>
    <p:sldLayoutId id="2147483867" r:id="rId33"/>
    <p:sldLayoutId id="2147483868" r:id="rId34"/>
    <p:sldLayoutId id="2147483869" r:id="rId35"/>
    <p:sldLayoutId id="2147483870" r:id="rId36"/>
    <p:sldLayoutId id="2147483871" r:id="rId37"/>
    <p:sldLayoutId id="2147483872" r:id="rId38"/>
    <p:sldLayoutId id="2147483873" r:id="rId39"/>
    <p:sldLayoutId id="2147483874" r:id="rId40"/>
    <p:sldLayoutId id="2147483875" r:id="rId41"/>
    <p:sldLayoutId id="2147483876" r:id="rId42"/>
    <p:sldLayoutId id="2147483877" r:id="rId43"/>
    <p:sldLayoutId id="2147483878" r:id="rId44"/>
    <p:sldLayoutId id="2147483879" r:id="rId45"/>
    <p:sldLayoutId id="2147483880" r:id="rId46"/>
    <p:sldLayoutId id="2147483881" r:id="rId47"/>
    <p:sldLayoutId id="2147483882" r:id="rId48"/>
    <p:sldLayoutId id="2147483883" r:id="rId4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 pitchFamily="2" charset="2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3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88000" y="1340246"/>
            <a:ext cx="8580480" cy="0"/>
          </a:xfrm>
          <a:prstGeom prst="line">
            <a:avLst/>
          </a:prstGeom>
          <a:noFill/>
          <a:ln w="19050" cap="flat" cmpd="sng" algn="ctr">
            <a:solidFill>
              <a:srgbClr val="0070B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Прямоугольник 14"/>
          <p:cNvSpPr/>
          <p:nvPr/>
        </p:nvSpPr>
        <p:spPr>
          <a:xfrm>
            <a:off x="288000" y="3645767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Цели работы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8000" y="180731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Инициатор работы - АО «…» </a:t>
            </a:r>
            <a:r>
              <a:rPr lang="ru-RU" altLang="ru-RU" sz="1200" dirty="0">
                <a:latin typeface="Arial"/>
              </a:rPr>
              <a:t>(полное название предприятия);</a:t>
            </a:r>
          </a:p>
          <a:p>
            <a:pPr algn="ctr"/>
            <a:r>
              <a:rPr lang="ru-RU" altLang="ru-RU" sz="1200" dirty="0">
                <a:latin typeface="Arial"/>
              </a:rPr>
              <a:t>Потенциальные соисполнители: (список предприятий)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8000" y="5447602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Финансирование работы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8000" y="1464301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Инициатор работы; потенциальные соисполнители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8000" y="2524041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Письма поддержки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8000" y="2822797"/>
            <a:ext cx="8607600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 кого, номер и дата получения, пример ниже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ОАО «Сургутнефтегаз» №  0348 от 01.01.2019 г.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8000" y="5805264"/>
            <a:ext cx="8607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Сроки выполнения –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2020 - …. годы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Объем финансирования (ФБ) – … млн руб., в </a:t>
            </a:r>
            <a:r>
              <a:rPr lang="ru-RU" altLang="ru-RU" sz="1200" dirty="0" err="1">
                <a:solidFill>
                  <a:srgbClr val="000000"/>
                </a:solidFill>
                <a:latin typeface="Arial"/>
              </a:rPr>
              <a:t>т.ч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2020 г. – … млн руб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Внебюджетное финансирование – ….. млн руб., в </a:t>
            </a:r>
            <a:r>
              <a:rPr lang="ru-RU" altLang="ru-RU" sz="1200" dirty="0" err="1">
                <a:solidFill>
                  <a:srgbClr val="000000"/>
                </a:solidFill>
                <a:latin typeface="Arial"/>
              </a:rPr>
              <a:t>т.ч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2020 г. – … млн руб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999" y="3974925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Создание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Разработка…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 СТРОГО ИЗ ТТХ!!! 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Последнюю цель (выполнение работ </a:t>
            </a:r>
            <a:r>
              <a:rPr lang="ru-RU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рамках </a:t>
            </a:r>
            <a:r>
              <a:rPr lang="ru-RU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ведомственного или федерального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проекта) не указывать.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7999" y="474576"/>
            <a:ext cx="8607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rgbClr val="004077"/>
                </a:solidFill>
                <a:latin typeface="Arial"/>
              </a:rPr>
              <a:t>Указать НИР или ОКР «Указать наименование темы строго из ТТХ»</a:t>
            </a:r>
          </a:p>
          <a:p>
            <a:pPr algn="ctr"/>
            <a:r>
              <a:rPr lang="ru-RU" sz="1400" b="1" dirty="0">
                <a:solidFill>
                  <a:srgbClr val="004077"/>
                </a:solidFill>
                <a:latin typeface="Arial"/>
              </a:rPr>
              <a:t>Шифр «Указать шифр»</a:t>
            </a:r>
          </a:p>
        </p:txBody>
      </p:sp>
      <p:sp>
        <p:nvSpPr>
          <p:cNvPr id="13" name="Заголовок 8"/>
          <p:cNvSpPr txBox="1">
            <a:spLocks/>
          </p:cNvSpPr>
          <p:nvPr/>
        </p:nvSpPr>
        <p:spPr>
          <a:xfrm>
            <a:off x="286948" y="184218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 технологическое направление («…………….»)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6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7339" y="1249320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Задачи работы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339" y="1616003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Перечисляются все задачи, согласно ТТХ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Разработка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Создание и испытание опытного образца 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ЗАДАЧИ СТОРОГО ИЗ ТТХ!!!</a:t>
            </a: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349984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8000" y="1228682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Информация о ранее выполненных работах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8000" y="1616003"/>
            <a:ext cx="860760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Указать общие сведения о имеющемся научно-техническом заделе в области планируемого исследования: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000000"/>
                </a:solidFill>
              </a:rPr>
              <a:t>название программы, в рамках которой выполнялись схожие работы, направления, в общем виде результаты, достижения… (Сведения только </a:t>
            </a:r>
            <a:r>
              <a:rPr lang="ru-RU" sz="1200" u="sng" dirty="0">
                <a:solidFill>
                  <a:srgbClr val="000000"/>
                </a:solidFill>
              </a:rPr>
              <a:t>из открытых источников</a:t>
            </a:r>
            <a:r>
              <a:rPr lang="ru-RU" sz="1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8000" y="3435331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Новизна работы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8000" y="386104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000000"/>
                </a:solidFill>
              </a:rPr>
              <a:t>Описывается, в чем именно состоит новизна работы, может быть указана важность для отечественного судостроения, наличие/отсутствие зарубежных аналогов. Краткая информация по сути вопроса</a:t>
            </a: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201589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339" y="1140019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Сравнение с аналогами </a:t>
            </a:r>
            <a:endParaRPr lang="ru-RU" sz="1400" dirty="0">
              <a:solidFill>
                <a:srgbClr val="FFFF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83040"/>
              </p:ext>
            </p:extLst>
          </p:nvPr>
        </p:nvGraphicFramePr>
        <p:xfrm>
          <a:off x="281658" y="1439466"/>
          <a:ext cx="8613281" cy="144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41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41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41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41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8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Наименование параметра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2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…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Создаваемое в рамках темы оборудование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6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36379" y="61047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Желательна картинка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829" y="5157192"/>
            <a:ext cx="86070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FF0000"/>
                </a:solidFill>
              </a:rPr>
              <a:t>Аналог может быть как отечественного, так и зарубежного производства. Если аналогов несколько – необходимо добавить дополнительные столбцы (по числу аналогов).</a:t>
            </a:r>
          </a:p>
          <a:p>
            <a:pPr algn="just"/>
            <a:endParaRPr lang="ru-RU" sz="1200" dirty="0">
              <a:solidFill>
                <a:srgbClr val="FF0000"/>
              </a:solidFill>
            </a:endParaRPr>
          </a:p>
          <a:p>
            <a:pPr algn="just"/>
            <a:r>
              <a:rPr lang="ru-RU" sz="1200" dirty="0">
                <a:solidFill>
                  <a:srgbClr val="FF0000"/>
                </a:solidFill>
              </a:rPr>
              <a:t>Среди параметров сравнения желательно указывать, в том числе, параметры, по которым </a:t>
            </a:r>
            <a:r>
              <a:rPr lang="ru-RU" sz="1200" b="1" dirty="0">
                <a:solidFill>
                  <a:srgbClr val="FF0000"/>
                </a:solidFill>
              </a:rPr>
              <a:t>создаваемое оборудование превосходит существующие аналоги</a:t>
            </a:r>
            <a:r>
              <a:rPr lang="ru-RU" sz="1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9722" y="3068960"/>
            <a:ext cx="86070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FF0000"/>
                </a:solidFill>
              </a:rPr>
              <a:t>Пример заполнения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25595"/>
              </p:ext>
            </p:extLst>
          </p:nvPr>
        </p:nvGraphicFramePr>
        <p:xfrm>
          <a:off x="235978" y="3379867"/>
          <a:ext cx="8658961" cy="1766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0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4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42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8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Наименование параметра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Паром «1234»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Паром «Лучший»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Комплектующее оборудование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Импортное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Отечественное</a:t>
                      </a: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Скорость полного хода, уз.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 т.д.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130000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8000" y="1170382"/>
            <a:ext cx="8607600" cy="2709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Планируемые результаты работы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8000" y="1556792"/>
            <a:ext cx="8607600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Перечисляются планируемые конкретные результаты работы, согласно ТТХ.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</a:pPr>
            <a:r>
              <a:rPr lang="ru-RU" sz="1200" b="1" u="sng" dirty="0">
                <a:solidFill>
                  <a:srgbClr val="FF0000"/>
                </a:solidFill>
              </a:rPr>
              <a:t>Не указывать </a:t>
            </a:r>
            <a:r>
              <a:rPr lang="ru-RU" sz="1200" u="sng" dirty="0">
                <a:solidFill>
                  <a:srgbClr val="FF0000"/>
                </a:solidFill>
              </a:rPr>
              <a:t>стандартные результаты, относящихся ко всем НИР и ОКР</a:t>
            </a:r>
            <a:r>
              <a:rPr lang="ru-RU" sz="1200" dirty="0">
                <a:solidFill>
                  <a:srgbClr val="FF0000"/>
                </a:solidFill>
              </a:rPr>
              <a:t> :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технико-экономическое обоснование разработки;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отчет о патентных исследованиях;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объектов интеллектуальной  собственности;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работ, выполненных за счет внебюджетных средств;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предложения по внедрению;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демонстрационные материалы для презентации результатов в формате Microsoft Power Point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8000" y="4203960"/>
            <a:ext cx="8607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Перечисляется эффект выполнения работы </a:t>
            </a:r>
            <a:r>
              <a:rPr lang="ru-RU" sz="1200" u="sng" dirty="0">
                <a:solidFill>
                  <a:srgbClr val="000000"/>
                </a:solidFill>
              </a:rPr>
              <a:t>с конкретными показателями</a:t>
            </a:r>
            <a:r>
              <a:rPr lang="ru-RU" sz="1200" dirty="0">
                <a:solidFill>
                  <a:srgbClr val="000000"/>
                </a:solidFill>
              </a:rPr>
              <a:t>, например: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</a:t>
            </a:r>
            <a:r>
              <a:rPr lang="ru-RU" sz="1200" dirty="0" err="1">
                <a:solidFill>
                  <a:srgbClr val="000000"/>
                </a:solidFill>
              </a:rPr>
              <a:t>энергоэффективности</a:t>
            </a:r>
            <a:r>
              <a:rPr lang="ru-RU" sz="1200" dirty="0">
                <a:solidFill>
                  <a:srgbClr val="000000"/>
                </a:solidFill>
              </a:rPr>
              <a:t> на 30%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надёжности и технологичности….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Снижение эксплуатационных затрат в 1,5 раза.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8000" y="3843920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>
                <a:solidFill>
                  <a:srgbClr val="FFFFFF"/>
                </a:solidFill>
              </a:rPr>
              <a:t>Ожидаемый эффект</a:t>
            </a:r>
            <a:endParaRPr lang="ru-RU" sz="1400" b="1" dirty="0">
              <a:solidFill>
                <a:srgbClr val="FFFFFF"/>
              </a:solidFill>
            </a:endParaRPr>
          </a:p>
        </p:txBody>
      </p:sp>
      <p:sp>
        <p:nvSpPr>
          <p:cNvPr id="9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188763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268760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Какие технологии будут созданы (</a:t>
            </a:r>
            <a:r>
              <a:rPr lang="ru-RU" sz="1400" b="1">
                <a:solidFill>
                  <a:srgbClr val="FFFFFF"/>
                </a:solidFill>
                <a:cs typeface="Arial" pitchFamily="34" charset="0"/>
              </a:rPr>
              <a:t>планируемые РИД)</a:t>
            </a:r>
            <a:endParaRPr lang="ru-RU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8000" y="2636912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Исходя из этой информации формируются предложения по количеству индикаторов и показателей по следующей форме (года должны соответствовать срокам выполнения работы):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56381"/>
              </p:ext>
            </p:extLst>
          </p:nvPr>
        </p:nvGraphicFramePr>
        <p:xfrm>
          <a:off x="467544" y="3162859"/>
          <a:ext cx="7776864" cy="136815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5068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8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Наименование индикатора, показателя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2020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2021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2022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14288" indent="166688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вновь 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</a:rPr>
                        <a:t>разработанных технологий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180975" indent="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патентов и других документов, удостоверяющих новизну технологических решений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8000" y="5160270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Перспективы внедрения результатов работы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8000" y="5558368"/>
            <a:ext cx="86076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Здесь должны быть указаны </a:t>
            </a:r>
            <a:r>
              <a:rPr lang="ru-RU" sz="1200" u="sng" dirty="0">
                <a:solidFill>
                  <a:srgbClr val="000000"/>
                </a:solidFill>
              </a:rPr>
              <a:t>конкретные</a:t>
            </a:r>
            <a:r>
              <a:rPr lang="ru-RU" sz="1200" dirty="0">
                <a:solidFill>
                  <a:srgbClr val="000000"/>
                </a:solidFill>
              </a:rPr>
              <a:t> данные о том, кем и при каких условиях и какой именно результат планируемой к выполнению НИР или ОКР, может быть использован.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Ориентировочные сроки внедрения - ……….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88000" y="4657870"/>
            <a:ext cx="860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Права на результаты интеллектуальной деятельности предлагается закрепить за </a:t>
            </a:r>
            <a:r>
              <a:rPr lang="ru-RU" sz="1200" dirty="0">
                <a:solidFill>
                  <a:srgbClr val="FF0000"/>
                </a:solidFill>
              </a:rPr>
              <a:t>(Российская Федерация либо Исполнитель)</a:t>
            </a:r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8000" y="2098303"/>
            <a:ext cx="86076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Патент на …(изобретение, полезную модель и т.д.)  «……………» 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Секрет производства («ноу-хау») «Технология…………….»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8000" y="163663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Указываются конкретные технические решения, подлежащие правовой охране, а также предполагаемый вид правовой охраны, например:</a:t>
            </a:r>
          </a:p>
        </p:txBody>
      </p:sp>
      <p:sp>
        <p:nvSpPr>
          <p:cNvPr id="14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27093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000" y="1092823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Какие технологии будут созданы (планируемые РИД)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8000" y="1400495"/>
            <a:ext cx="8607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Секрет производства «ноу-хау»: Технология управления грузовыми операциями с функциями метрологического контроля.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Программа для ЭВМ: Программа метрологического мониторинга, интегрированного в систему управления грузовыми операциями. 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Промышленный образец: Комплекс аппаратуры управления грузовыми операциями с функциями метрологического контроля для морских судов.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009275"/>
              </p:ext>
            </p:extLst>
          </p:nvPr>
        </p:nvGraphicFramePr>
        <p:xfrm>
          <a:off x="703117" y="2852936"/>
          <a:ext cx="7776864" cy="115212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5068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8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Наименование индикатора, показателя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2020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2021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2022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743">
                <a:tc>
                  <a:txBody>
                    <a:bodyPr/>
                    <a:lstStyle/>
                    <a:p>
                      <a:pPr marL="14288" indent="166688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вновь разработанных технологий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345">
                <a:tc>
                  <a:txBody>
                    <a:bodyPr/>
                    <a:lstStyle/>
                    <a:p>
                      <a:pPr marL="180975" indent="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патентов и других документов, удостоверяющих новизну технологических решений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8000" y="4493796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Перспективы внедрения результатов работы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000" y="4804648"/>
            <a:ext cx="8607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chemeClr val="tx2"/>
                </a:solidFill>
              </a:rPr>
              <a:t>Система управления грузовыми операциями с функциями метрологического контроля может быть использована при создании и модернизации объектов морской техники для добычи, хранения, выгрузки и транспортировки нефти и нефтепродуктов, нефтеналивных судах, судах снабжения: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2"/>
                </a:solidFill>
              </a:rPr>
              <a:t>КБ-проектантами морской техники; 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2"/>
                </a:solidFill>
              </a:rPr>
              <a:t>предприятиями – изготовителями объектов морской техники.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chemeClr val="tx2"/>
                </a:solidFill>
              </a:rPr>
              <a:t>Организация серийного производства комплекса аппаратуры управления грузовыми операциями планируется на мощностях на АО «ХХХ» с 2020 г. с целью обеспечения внутренних водных бассейнов отечественным оборудованием.</a:t>
            </a:r>
          </a:p>
          <a:p>
            <a:pPr algn="just"/>
            <a:r>
              <a:rPr lang="ru-RU" sz="1200" dirty="0">
                <a:solidFill>
                  <a:schemeClr val="tx2"/>
                </a:solidFill>
              </a:rPr>
              <a:t>Сроки внедрения – 2020 – 2023 </a:t>
            </a:r>
            <a:r>
              <a:rPr lang="ru-RU" sz="1200" dirty="0" err="1">
                <a:solidFill>
                  <a:schemeClr val="tx2"/>
                </a:solidFill>
              </a:rPr>
              <a:t>г.г</a:t>
            </a:r>
            <a:r>
              <a:rPr lang="ru-RU" sz="1300" dirty="0">
                <a:solidFill>
                  <a:schemeClr val="tx2"/>
                </a:solidFill>
              </a:rPr>
              <a:t>.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000" y="4121419"/>
            <a:ext cx="8607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000000"/>
                </a:solidFill>
              </a:rPr>
              <a:t>Права на результаты интеллектуальной деятельности предлагается закрепить за Исполнителем</a:t>
            </a:r>
          </a:p>
        </p:txBody>
      </p:sp>
      <p:sp>
        <p:nvSpPr>
          <p:cNvPr id="14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ОКР «Пример заполнения слайда»</a:t>
            </a:r>
          </a:p>
        </p:txBody>
      </p:sp>
    </p:spTree>
    <p:extLst>
      <p:ext uri="{BB962C8B-B14F-4D97-AF65-F5344CB8AC3E}">
        <p14:creationId xmlns:p14="http://schemas.microsoft.com/office/powerpoint/2010/main" val="1178741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>
          <a:solidFill>
            <a:schemeClr val="accent2"/>
          </a:solidFill>
        </a:ln>
      </a:spPr>
      <a:bodyPr rtlCol="0" anchor="ctr"/>
      <a:lstStyle>
        <a:defPPr>
          <a:spcBef>
            <a:spcPts val="600"/>
          </a:spcBef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rIns="0" rtlCol="0">
        <a:spAutoFit/>
      </a:bodyPr>
      <a:lstStyle>
        <a:defPPr>
          <a:spcBef>
            <a:spcPts val="600"/>
          </a:spcBef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gpn_report" id="{F8D1C6A7-815E-4B1B-922D-DDF256B6FD24}" vid="{8AC31970-B314-4C23-B764-C3D4C7919476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ПН">
    <a:dk1>
      <a:srgbClr val="3C3C3C"/>
    </a:dk1>
    <a:lt1>
      <a:srgbClr val="FFFFFF"/>
    </a:lt1>
    <a:dk2>
      <a:srgbClr val="000000"/>
    </a:dk2>
    <a:lt2>
      <a:srgbClr val="706F6F"/>
    </a:lt2>
    <a:accent1>
      <a:srgbClr val="004077"/>
    </a:accent1>
    <a:accent2>
      <a:srgbClr val="2FB4E9"/>
    </a:accent2>
    <a:accent3>
      <a:srgbClr val="0070BA"/>
    </a:accent3>
    <a:accent4>
      <a:srgbClr val="DADADA"/>
    </a:accent4>
    <a:accent5>
      <a:srgbClr val="AEBD15"/>
    </a:accent5>
    <a:accent6>
      <a:srgbClr val="F7A600"/>
    </a:accent6>
    <a:hlink>
      <a:srgbClr val="0070BA"/>
    </a:hlink>
    <a:folHlink>
      <a:srgbClr val="70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4462</TotalTime>
  <Words>814</Words>
  <Application>Microsoft Office PowerPoint</Application>
  <PresentationFormat>Экран (4:3)</PresentationFormat>
  <Paragraphs>123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Специальное оформление</vt:lpstr>
      <vt:lpstr>13_gpn_report</vt:lpstr>
      <vt:lpstr>1_Специальное оформление</vt:lpstr>
      <vt:lpstr>5_Специальное оформление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Antonov.YI</dc:creator>
  <cp:lastModifiedBy>Дарья</cp:lastModifiedBy>
  <cp:revision>342</cp:revision>
  <cp:lastPrinted>2016-03-02T15:20:47Z</cp:lastPrinted>
  <dcterms:created xsi:type="dcterms:W3CDTF">2016-02-27T11:59:56Z</dcterms:created>
  <dcterms:modified xsi:type="dcterms:W3CDTF">2022-07-18T10:43:54Z</dcterms:modified>
</cp:coreProperties>
</file>